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 id="2147483710" r:id="rId2"/>
    <p:sldMasterId id="2147483760" r:id="rId3"/>
  </p:sldMasterIdLst>
  <p:notesMasterIdLst>
    <p:notesMasterId r:id="rId39"/>
  </p:notesMasterIdLst>
  <p:handoutMasterIdLst>
    <p:handoutMasterId r:id="rId40"/>
  </p:handoutMasterIdLst>
  <p:sldIdLst>
    <p:sldId id="342" r:id="rId4"/>
    <p:sldId id="330" r:id="rId5"/>
    <p:sldId id="295" r:id="rId6"/>
    <p:sldId id="296" r:id="rId7"/>
    <p:sldId id="297" r:id="rId8"/>
    <p:sldId id="364" r:id="rId9"/>
    <p:sldId id="331" r:id="rId10"/>
    <p:sldId id="314" r:id="rId11"/>
    <p:sldId id="320" r:id="rId12"/>
    <p:sldId id="313" r:id="rId13"/>
    <p:sldId id="316" r:id="rId14"/>
    <p:sldId id="340" r:id="rId15"/>
    <p:sldId id="339" r:id="rId16"/>
    <p:sldId id="309" r:id="rId17"/>
    <p:sldId id="310" r:id="rId18"/>
    <p:sldId id="337" r:id="rId19"/>
    <p:sldId id="317" r:id="rId20"/>
    <p:sldId id="318" r:id="rId21"/>
    <p:sldId id="332" r:id="rId22"/>
    <p:sldId id="307" r:id="rId23"/>
    <p:sldId id="298" r:id="rId24"/>
    <p:sldId id="353" r:id="rId25"/>
    <p:sldId id="354" r:id="rId26"/>
    <p:sldId id="355" r:id="rId27"/>
    <p:sldId id="360" r:id="rId28"/>
    <p:sldId id="361" r:id="rId29"/>
    <p:sldId id="362" r:id="rId30"/>
    <p:sldId id="363" r:id="rId31"/>
    <p:sldId id="356" r:id="rId32"/>
    <p:sldId id="290" r:id="rId33"/>
    <p:sldId id="357" r:id="rId34"/>
    <p:sldId id="358" r:id="rId35"/>
    <p:sldId id="359" r:id="rId36"/>
    <p:sldId id="365" r:id="rId37"/>
    <p:sldId id="338" r:id="rId3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DDDDDD"/>
    <a:srgbClr val="FFFF99"/>
    <a:srgbClr val="C0C0C0"/>
    <a:srgbClr val="969696"/>
    <a:srgbClr val="808080"/>
    <a:srgbClr val="0F0F0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62" autoAdjust="0"/>
    <p:restoredTop sz="78404" autoAdjust="0"/>
  </p:normalViewPr>
  <p:slideViewPr>
    <p:cSldViewPr snapToGrid="0">
      <p:cViewPr varScale="1">
        <p:scale>
          <a:sx n="57" d="100"/>
          <a:sy n="57" d="100"/>
        </p:scale>
        <p:origin x="-15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84"/>
    </p:cViewPr>
  </p:sorterViewPr>
  <p:notesViewPr>
    <p:cSldViewPr snapToGrid="0">
      <p:cViewPr varScale="1">
        <p:scale>
          <a:sx n="74" d="100"/>
          <a:sy n="74" d="100"/>
        </p:scale>
        <p:origin x="-2126" y="-67"/>
      </p:cViewPr>
      <p:guideLst>
        <p:guide orient="horz" pos="2932"/>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7" tIns="0" rIns="19807" bIns="0" numCol="1" anchor="t" anchorCtr="0" compatLnSpc="1">
            <a:prstTxWarp prst="textNoShape">
              <a:avLst/>
            </a:prstTxWarp>
          </a:bodyPr>
          <a:lstStyle>
            <a:lvl1pPr defTabSz="985838">
              <a:defRPr sz="1000" i="1">
                <a:latin typeface="Book Antiqua" pitchFamily="18" charset="0"/>
              </a:defRPr>
            </a:lvl1pPr>
          </a:lstStyle>
          <a:p>
            <a:pPr>
              <a:defRPr/>
            </a:pPr>
            <a:endParaRPr lang="en-US" altLang="en-US"/>
          </a:p>
        </p:txBody>
      </p:sp>
      <p:sp>
        <p:nvSpPr>
          <p:cNvPr id="3075" name="Rectangle 3"/>
          <p:cNvSpPr>
            <a:spLocks noGrp="1" noChangeArrowheads="1"/>
          </p:cNvSpPr>
          <p:nvPr>
            <p:ph type="dt" sz="quarter" idx="1"/>
          </p:nvPr>
        </p:nvSpPr>
        <p:spPr bwMode="auto">
          <a:xfrm>
            <a:off x="4144963" y="-1588"/>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7" tIns="0" rIns="19807" bIns="0" numCol="1" anchor="t" anchorCtr="0" compatLnSpc="1">
            <a:prstTxWarp prst="textNoShape">
              <a:avLst/>
            </a:prstTxWarp>
          </a:bodyPr>
          <a:lstStyle>
            <a:lvl1pPr algn="r" defTabSz="985838">
              <a:defRPr sz="1000" i="1">
                <a:latin typeface="Book Antiqua" pitchFamily="18" charset="0"/>
              </a:defRPr>
            </a:lvl1pPr>
          </a:lstStyle>
          <a:p>
            <a:pPr>
              <a:defRPr/>
            </a:pPr>
            <a:endParaRPr lang="en-US" altLang="en-US"/>
          </a:p>
        </p:txBody>
      </p:sp>
      <p:sp>
        <p:nvSpPr>
          <p:cNvPr id="3076" name="Rectangle 4"/>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7" tIns="0" rIns="19807" bIns="0" numCol="1" anchor="b" anchorCtr="0" compatLnSpc="1">
            <a:prstTxWarp prst="textNoShape">
              <a:avLst/>
            </a:prstTxWarp>
          </a:bodyPr>
          <a:lstStyle>
            <a:lvl1pPr defTabSz="985838">
              <a:defRPr sz="1000" i="1">
                <a:latin typeface="Book Antiqua" pitchFamily="18" charset="0"/>
              </a:defRPr>
            </a:lvl1pPr>
          </a:lstStyle>
          <a:p>
            <a:pPr>
              <a:defRPr/>
            </a:pPr>
            <a:endParaRPr lang="en-US" altLang="en-US"/>
          </a:p>
        </p:txBody>
      </p:sp>
      <p:sp>
        <p:nvSpPr>
          <p:cNvPr id="3077" name="Rectangle 5"/>
          <p:cNvSpPr>
            <a:spLocks noGrp="1" noChangeArrowheads="1"/>
          </p:cNvSpPr>
          <p:nvPr>
            <p:ph type="sldNum" sz="quarter" idx="3"/>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7" tIns="0" rIns="19807" bIns="0" numCol="1" anchor="b" anchorCtr="0" compatLnSpc="1">
            <a:prstTxWarp prst="textNoShape">
              <a:avLst/>
            </a:prstTxWarp>
          </a:bodyPr>
          <a:lstStyle>
            <a:lvl1pPr algn="r" defTabSz="985838">
              <a:defRPr sz="1000" i="1">
                <a:latin typeface="Book Antiqua" pitchFamily="18" charset="0"/>
              </a:defRPr>
            </a:lvl1pPr>
          </a:lstStyle>
          <a:p>
            <a:pPr>
              <a:defRPr/>
            </a:pPr>
            <a:fld id="{F8ECAB86-0A18-4818-BE47-417D397371B8}" type="slidenum">
              <a:rPr lang="en-US" altLang="en-US"/>
              <a:pPr>
                <a:defRPr/>
              </a:pPr>
              <a:t>‹#›</a:t>
            </a:fld>
            <a:endParaRPr lang="en-US" altLang="en-US"/>
          </a:p>
        </p:txBody>
      </p:sp>
    </p:spTree>
    <p:extLst>
      <p:ext uri="{BB962C8B-B14F-4D97-AF65-F5344CB8AC3E}">
        <p14:creationId xmlns:p14="http://schemas.microsoft.com/office/powerpoint/2010/main" val="739195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7" tIns="0" rIns="19807" bIns="0" numCol="1" anchor="t" anchorCtr="0" compatLnSpc="1">
            <a:prstTxWarp prst="textNoShape">
              <a:avLst/>
            </a:prstTxWarp>
          </a:bodyPr>
          <a:lstStyle>
            <a:lvl1pPr defTabSz="822325">
              <a:defRPr sz="1000" i="1">
                <a:latin typeface="Times New Roman" pitchFamily="18" charset="0"/>
              </a:defRPr>
            </a:lvl1pPr>
          </a:lstStyle>
          <a:p>
            <a:pPr>
              <a:defRPr/>
            </a:pPr>
            <a:endParaRPr lang="en-US" altLang="en-US"/>
          </a:p>
        </p:txBody>
      </p:sp>
      <p:sp>
        <p:nvSpPr>
          <p:cNvPr id="2051" name="Rectangle 3"/>
          <p:cNvSpPr>
            <a:spLocks noGrp="1" noChangeArrowheads="1"/>
          </p:cNvSpPr>
          <p:nvPr>
            <p:ph type="dt" idx="1"/>
          </p:nvPr>
        </p:nvSpPr>
        <p:spPr bwMode="auto">
          <a:xfrm>
            <a:off x="4144963" y="-1588"/>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7" tIns="0" rIns="19807" bIns="0" numCol="1" anchor="t" anchorCtr="0" compatLnSpc="1">
            <a:prstTxWarp prst="textNoShape">
              <a:avLst/>
            </a:prstTxWarp>
          </a:bodyPr>
          <a:lstStyle>
            <a:lvl1pPr algn="r" defTabSz="822325">
              <a:defRPr sz="1000" i="1">
                <a:latin typeface="Times New Roman" pitchFamily="18" charset="0"/>
              </a:defRPr>
            </a:lvl1pPr>
          </a:lstStyle>
          <a:p>
            <a:pPr>
              <a:defRPr/>
            </a:pPr>
            <a:endParaRPr lang="en-US" altLang="en-US"/>
          </a:p>
        </p:txBody>
      </p:sp>
      <p:sp>
        <p:nvSpPr>
          <p:cNvPr id="2052" name="Rectangle 4"/>
          <p:cNvSpPr>
            <a:spLocks noGrp="1" noChangeArrowheads="1"/>
          </p:cNvSpPr>
          <p:nvPr>
            <p:ph type="ftr" sz="quarter" idx="4"/>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7" tIns="0" rIns="19807" bIns="0" numCol="1" anchor="b" anchorCtr="0" compatLnSpc="1">
            <a:prstTxWarp prst="textNoShape">
              <a:avLst/>
            </a:prstTxWarp>
          </a:bodyPr>
          <a:lstStyle>
            <a:lvl1pPr defTabSz="822325">
              <a:defRPr sz="1000" i="1">
                <a:latin typeface="Times New Roman" pitchFamily="18" charset="0"/>
              </a:defRPr>
            </a:lvl1pPr>
          </a:lstStyle>
          <a:p>
            <a:pPr>
              <a:defRPr/>
            </a:pPr>
            <a:endParaRPr lang="en-US" altLang="en-US"/>
          </a:p>
        </p:txBody>
      </p:sp>
      <p:sp>
        <p:nvSpPr>
          <p:cNvPr id="2053" name="Rectangle 5"/>
          <p:cNvSpPr>
            <a:spLocks noGrp="1" noChangeArrowheads="1"/>
          </p:cNvSpPr>
          <p:nvPr>
            <p:ph type="sldNum" sz="quarter" idx="5"/>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7" tIns="0" rIns="19807" bIns="0" numCol="1" anchor="b" anchorCtr="0" compatLnSpc="1">
            <a:prstTxWarp prst="textNoShape">
              <a:avLst/>
            </a:prstTxWarp>
          </a:bodyPr>
          <a:lstStyle>
            <a:lvl1pPr algn="r" defTabSz="822325">
              <a:defRPr sz="1000" i="1">
                <a:latin typeface="Times New Roman" pitchFamily="18" charset="0"/>
              </a:defRPr>
            </a:lvl1pPr>
          </a:lstStyle>
          <a:p>
            <a:pPr>
              <a:defRPr/>
            </a:pPr>
            <a:fld id="{A036580D-331B-4CC9-9E73-881CFE02953E}" type="slidenum">
              <a:rPr lang="en-US" altLang="en-US"/>
              <a:pPr>
                <a:defRPr/>
              </a:pPr>
              <a:t>‹#›</a:t>
            </a:fld>
            <a:endParaRPr lang="en-US" altLang="en-US"/>
          </a:p>
        </p:txBody>
      </p:sp>
      <p:sp>
        <p:nvSpPr>
          <p:cNvPr id="44038" name="Rectangle 6"/>
          <p:cNvSpPr>
            <a:spLocks noGrp="1" noRot="1" noChangeAspect="1" noChangeArrowheads="1" noTextEdit="1"/>
          </p:cNvSpPr>
          <p:nvPr>
            <p:ph type="sldImg" idx="2"/>
          </p:nvPr>
        </p:nvSpPr>
        <p:spPr bwMode="auto">
          <a:xfrm>
            <a:off x="1266825" y="728663"/>
            <a:ext cx="4781550" cy="3584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5" name="Rectangle 7"/>
          <p:cNvSpPr>
            <a:spLocks noGrp="1" noChangeArrowheads="1"/>
          </p:cNvSpPr>
          <p:nvPr>
            <p:ph type="body" sz="quarter" idx="3"/>
          </p:nvPr>
        </p:nvSpPr>
        <p:spPr bwMode="auto">
          <a:xfrm>
            <a:off x="974725" y="4559300"/>
            <a:ext cx="5364163"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2" tIns="51165" rIns="99032" bIns="51165" numCol="1" anchor="t" anchorCtr="0" compatLnSpc="1">
            <a:prstTxWarp prst="textNoShape">
              <a:avLst/>
            </a:prstTxWarp>
          </a:bodyPr>
          <a:lstStyle/>
          <a:p>
            <a:pPr lvl="0"/>
            <a:r>
              <a:rPr lang="en-US" altLang="en-US" noProof="0" smtClean="0"/>
              <a:t>Click to edit Master notes styles</a:t>
            </a:r>
          </a:p>
          <a:p>
            <a:pPr lvl="0"/>
            <a:r>
              <a:rPr lang="en-US" altLang="en-US" noProof="0" smtClean="0"/>
              <a:t>Second Level</a:t>
            </a:r>
          </a:p>
          <a:p>
            <a:pPr lvl="0"/>
            <a:r>
              <a:rPr lang="en-US" altLang="en-US" noProof="0" smtClean="0"/>
              <a:t>Third Level</a:t>
            </a:r>
          </a:p>
          <a:p>
            <a:pPr lvl="0"/>
            <a:r>
              <a:rPr lang="en-US" altLang="en-US" noProof="0" smtClean="0"/>
              <a:t>Fourth Level</a:t>
            </a:r>
          </a:p>
          <a:p>
            <a:pPr lvl="0"/>
            <a:r>
              <a:rPr lang="en-US" altLang="en-US" noProof="0" smtClean="0"/>
              <a:t>Fifth Level</a:t>
            </a:r>
          </a:p>
        </p:txBody>
      </p:sp>
    </p:spTree>
    <p:extLst>
      <p:ext uri="{BB962C8B-B14F-4D97-AF65-F5344CB8AC3E}">
        <p14:creationId xmlns:p14="http://schemas.microsoft.com/office/powerpoint/2010/main" val="631494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F7B4BD3-B853-4A25-BE22-29EA0FCE3764}" type="slidenum">
              <a:rPr lang="en-US" altLang="en-US" sz="1000" smtClean="0"/>
              <a:pPr>
                <a:spcBef>
                  <a:spcPct val="0"/>
                </a:spcBef>
              </a:pPr>
              <a:t>2</a:t>
            </a:fld>
            <a:endParaRPr lang="en-US" altLang="en-US" sz="1000" smtClean="0"/>
          </a:p>
        </p:txBody>
      </p:sp>
      <p:sp>
        <p:nvSpPr>
          <p:cNvPr id="46083" name="Rectangle 2"/>
          <p:cNvSpPr>
            <a:spLocks noGrp="1" noRot="1" noChangeAspect="1" noChangeArrowheads="1" noTextEdit="1"/>
          </p:cNvSpPr>
          <p:nvPr>
            <p:ph type="sldImg"/>
          </p:nvPr>
        </p:nvSpPr>
        <p:spPr>
          <a:xfrm>
            <a:off x="1268413" y="728663"/>
            <a:ext cx="4778375" cy="3584575"/>
          </a:xfrm>
          <a:ln/>
        </p:spPr>
      </p:sp>
      <p:sp>
        <p:nvSpPr>
          <p:cNvPr id="46084" name="Rectangle 3"/>
          <p:cNvSpPr>
            <a:spLocks noGrp="1" noChangeArrowheads="1"/>
          </p:cNvSpPr>
          <p:nvPr>
            <p:ph type="body" idx="1"/>
          </p:nvPr>
        </p:nvSpPr>
        <p:spPr>
          <a:noFill/>
        </p:spPr>
        <p:txBody>
          <a:bodyPr/>
          <a:lstStyle/>
          <a:p>
            <a:r>
              <a:rPr lang="en-US" altLang="en-US" dirty="0" smtClean="0"/>
              <a:t>This lecture is intended to provide an introduction to the operation of hydrologic monitoring networks in the U.S. and how the data are collected, managed, and disseminated for use.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576948B-1BDB-43DD-A13D-CA81B8EFFD65}" type="slidenum">
              <a:rPr lang="en-US" altLang="en-US" sz="1000" smtClean="0"/>
              <a:pPr>
                <a:spcBef>
                  <a:spcPct val="0"/>
                </a:spcBef>
              </a:pPr>
              <a:t>14</a:t>
            </a:fld>
            <a:endParaRPr lang="en-US" altLang="en-US" sz="1000" smtClean="0"/>
          </a:p>
        </p:txBody>
      </p:sp>
      <p:sp>
        <p:nvSpPr>
          <p:cNvPr id="55299" name="Rectangle 2"/>
          <p:cNvSpPr>
            <a:spLocks noGrp="1" noRot="1" noChangeAspect="1" noChangeArrowheads="1" noTextEdit="1"/>
          </p:cNvSpPr>
          <p:nvPr>
            <p:ph type="sldImg"/>
          </p:nvPr>
        </p:nvSpPr>
        <p:spPr>
          <a:xfrm>
            <a:off x="1268413" y="728663"/>
            <a:ext cx="4778375" cy="3584575"/>
          </a:xfrm>
          <a:ln/>
        </p:spPr>
      </p:sp>
      <p:sp>
        <p:nvSpPr>
          <p:cNvPr id="55300" name="Rectangle 3"/>
          <p:cNvSpPr>
            <a:spLocks noGrp="1" noChangeArrowheads="1"/>
          </p:cNvSpPr>
          <p:nvPr>
            <p:ph type="body" idx="1"/>
          </p:nvPr>
        </p:nvSpPr>
        <p:spPr>
          <a:noFill/>
        </p:spPr>
        <p:txBody>
          <a:bodyPr/>
          <a:lstStyle/>
          <a:p>
            <a:r>
              <a:rPr lang="en-US" altLang="en-US" smtClean="0"/>
              <a:t>Advances in water quality sensors have also changed the way in which we monitor water quality parameters. Either measuring these constituents directly or by means of surrogates has enabled us to monitor and relay QW data in real time, which has proved useful in making better resource management decisions.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5E979D6-0330-420B-81DB-0B5EB264EE7B}" type="slidenum">
              <a:rPr lang="en-US" altLang="en-US" sz="1000" smtClean="0"/>
              <a:pPr>
                <a:spcBef>
                  <a:spcPct val="0"/>
                </a:spcBef>
              </a:pPr>
              <a:t>15</a:t>
            </a:fld>
            <a:endParaRPr lang="en-US" altLang="en-US" sz="1000" smtClean="0"/>
          </a:p>
        </p:txBody>
      </p:sp>
      <p:sp>
        <p:nvSpPr>
          <p:cNvPr id="56323" name="Rectangle 2"/>
          <p:cNvSpPr>
            <a:spLocks noGrp="1" noRot="1" noChangeAspect="1" noChangeArrowheads="1" noTextEdit="1"/>
          </p:cNvSpPr>
          <p:nvPr>
            <p:ph type="sldImg"/>
          </p:nvPr>
        </p:nvSpPr>
        <p:spPr>
          <a:xfrm>
            <a:off x="1260475" y="720725"/>
            <a:ext cx="4794250" cy="3595688"/>
          </a:xfrm>
          <a:ln/>
        </p:spPr>
      </p:sp>
      <p:sp>
        <p:nvSpPr>
          <p:cNvPr id="56324" name="Rectangle 3"/>
          <p:cNvSpPr>
            <a:spLocks noGrp="1" noChangeArrowheads="1"/>
          </p:cNvSpPr>
          <p:nvPr>
            <p:ph type="body" idx="1"/>
          </p:nvPr>
        </p:nvSpPr>
        <p:spPr>
          <a:xfrm>
            <a:off x="974725" y="4560888"/>
            <a:ext cx="5365750" cy="4319587"/>
          </a:xfrm>
          <a:noFill/>
        </p:spPr>
        <p:txBody>
          <a:bodyPr/>
          <a:lstStyle/>
          <a:p>
            <a:r>
              <a:rPr lang="en-US" altLang="en-US" smtClean="0"/>
              <a:t>This is an example of a multi-parameter sensor that is deployed in the stream for monitoring a variety of QW parameters.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20AEEAA-BCA5-4A79-8899-B4C7D281A904}" type="slidenum">
              <a:rPr lang="en-US" altLang="en-US" sz="1000" smtClean="0"/>
              <a:pPr>
                <a:spcBef>
                  <a:spcPct val="0"/>
                </a:spcBef>
              </a:pPr>
              <a:t>16</a:t>
            </a:fld>
            <a:endParaRPr lang="en-US" altLang="en-US" sz="1000" smtClean="0"/>
          </a:p>
        </p:txBody>
      </p:sp>
      <p:sp>
        <p:nvSpPr>
          <p:cNvPr id="57347" name="Rectangle 2"/>
          <p:cNvSpPr>
            <a:spLocks noGrp="1" noRot="1" noChangeAspect="1" noChangeArrowheads="1" noTextEdit="1"/>
          </p:cNvSpPr>
          <p:nvPr>
            <p:ph type="sldImg"/>
          </p:nvPr>
        </p:nvSpPr>
        <p:spPr>
          <a:xfrm>
            <a:off x="1268413" y="728663"/>
            <a:ext cx="4778375" cy="3584575"/>
          </a:xfrm>
          <a:ln/>
        </p:spPr>
      </p:sp>
      <p:sp>
        <p:nvSpPr>
          <p:cNvPr id="57348" name="Rectangle 3"/>
          <p:cNvSpPr>
            <a:spLocks noGrp="1" noChangeArrowheads="1"/>
          </p:cNvSpPr>
          <p:nvPr>
            <p:ph type="body" idx="1"/>
          </p:nvPr>
        </p:nvSpPr>
        <p:spPr>
          <a:noFill/>
        </p:spPr>
        <p:txBody>
          <a:bodyPr/>
          <a:lstStyle/>
          <a:p>
            <a:r>
              <a:rPr lang="en-US" altLang="en-US" smtClean="0"/>
              <a:t>Data from these sensors are transmitted in real time along with discharge data and posted on the USGS website for access by anyone, anytime.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0611B92-06E4-4025-9277-3C0F6623E7F6}" type="slidenum">
              <a:rPr lang="en-US" altLang="en-US" sz="1000" smtClean="0"/>
              <a:pPr>
                <a:spcBef>
                  <a:spcPct val="0"/>
                </a:spcBef>
              </a:pPr>
              <a:t>17</a:t>
            </a:fld>
            <a:endParaRPr lang="en-US" altLang="en-US" sz="1000" smtClean="0"/>
          </a:p>
        </p:txBody>
      </p:sp>
      <p:sp>
        <p:nvSpPr>
          <p:cNvPr id="58371" name="Rectangle 2"/>
          <p:cNvSpPr>
            <a:spLocks noGrp="1" noRot="1" noChangeAspect="1" noChangeArrowheads="1" noTextEdit="1"/>
          </p:cNvSpPr>
          <p:nvPr>
            <p:ph type="sldImg"/>
          </p:nvPr>
        </p:nvSpPr>
        <p:spPr>
          <a:xfrm>
            <a:off x="1268413" y="728663"/>
            <a:ext cx="4778375" cy="3584575"/>
          </a:xfrm>
          <a:ln/>
        </p:spPr>
      </p:sp>
      <p:sp>
        <p:nvSpPr>
          <p:cNvPr id="58372" name="Rectangle 3"/>
          <p:cNvSpPr>
            <a:spLocks noGrp="1" noChangeArrowheads="1"/>
          </p:cNvSpPr>
          <p:nvPr>
            <p:ph type="body" idx="1"/>
          </p:nvPr>
        </p:nvSpPr>
        <p:spPr>
          <a:noFill/>
        </p:spPr>
        <p:txBody>
          <a:bodyPr/>
          <a:lstStyle/>
          <a:p>
            <a:r>
              <a:rPr lang="en-US" altLang="en-US" smtClean="0"/>
              <a:t>Earlier I mentioned the use of ADVM’s for monitoring river velocities in backwater environments. These instruments are also being used to monitoring suspended sediment concentration.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AC09DE6-1163-4220-8424-54D3850D9B86}" type="slidenum">
              <a:rPr lang="en-US" altLang="en-US" sz="1000" smtClean="0"/>
              <a:pPr>
                <a:spcBef>
                  <a:spcPct val="0"/>
                </a:spcBef>
              </a:pPr>
              <a:t>18</a:t>
            </a:fld>
            <a:endParaRPr lang="en-US" altLang="en-US" sz="1000" smtClean="0"/>
          </a:p>
        </p:txBody>
      </p:sp>
      <p:sp>
        <p:nvSpPr>
          <p:cNvPr id="59395" name="Rectangle 2"/>
          <p:cNvSpPr>
            <a:spLocks noGrp="1" noRot="1" noChangeAspect="1" noChangeArrowheads="1" noTextEdit="1"/>
          </p:cNvSpPr>
          <p:nvPr>
            <p:ph type="sldImg"/>
          </p:nvPr>
        </p:nvSpPr>
        <p:spPr>
          <a:xfrm>
            <a:off x="1260475" y="722313"/>
            <a:ext cx="4795838" cy="3597275"/>
          </a:xfrm>
          <a:ln cap="flat"/>
        </p:spPr>
      </p:sp>
      <p:sp>
        <p:nvSpPr>
          <p:cNvPr id="59396" name="Rectangle 3"/>
          <p:cNvSpPr>
            <a:spLocks noGrp="1" noChangeArrowheads="1"/>
          </p:cNvSpPr>
          <p:nvPr>
            <p:ph type="body" idx="1"/>
          </p:nvPr>
        </p:nvSpPr>
        <p:spPr>
          <a:xfrm>
            <a:off x="976313" y="4560888"/>
            <a:ext cx="5362575" cy="4319587"/>
          </a:xfrm>
          <a:noFill/>
        </p:spPr>
        <p:txBody>
          <a:bodyPr lIns="97007" tIns="47682" rIns="97007" bIns="47682"/>
          <a:lstStyle/>
          <a:p>
            <a:r>
              <a:rPr lang="en-US" altLang="en-US" smtClean="0"/>
              <a:t>Acoustic backscatter is a signal that is measured by the the ADCP and ADVM. It has been found to correlate well with fine-grain sediment concentration. In this slide you can see how backscatter intensity is greater near the center of the channel and near the bed, which is where you would expect the higher sediment concentrations to be as well.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6D6FAD7-996B-464B-821B-5B9B557F18F5}" type="slidenum">
              <a:rPr lang="en-US" altLang="en-US" sz="1000" smtClean="0"/>
              <a:pPr>
                <a:spcBef>
                  <a:spcPct val="0"/>
                </a:spcBef>
              </a:pPr>
              <a:t>19</a:t>
            </a:fld>
            <a:endParaRPr lang="en-US" altLang="en-US" sz="1000" smtClean="0"/>
          </a:p>
        </p:txBody>
      </p:sp>
      <p:sp>
        <p:nvSpPr>
          <p:cNvPr id="62467" name="Rectangle 2"/>
          <p:cNvSpPr>
            <a:spLocks noGrp="1" noRot="1" noChangeAspect="1" noChangeArrowheads="1" noTextEdit="1"/>
          </p:cNvSpPr>
          <p:nvPr>
            <p:ph type="sldImg"/>
          </p:nvPr>
        </p:nvSpPr>
        <p:spPr>
          <a:xfrm>
            <a:off x="1268413" y="728663"/>
            <a:ext cx="4778375" cy="3584575"/>
          </a:xfrm>
          <a:ln/>
        </p:spPr>
      </p:sp>
      <p:sp>
        <p:nvSpPr>
          <p:cNvPr id="62468" name="Rectangle 3"/>
          <p:cNvSpPr>
            <a:spLocks noGrp="1" noChangeArrowheads="1"/>
          </p:cNvSpPr>
          <p:nvPr>
            <p:ph type="body" idx="1"/>
          </p:nvPr>
        </p:nvSpPr>
        <p:spPr>
          <a:noFill/>
        </p:spPr>
        <p:txBody>
          <a:bodyPr/>
          <a:lstStyle/>
          <a:p>
            <a:r>
              <a:rPr lang="en-US" altLang="en-US" dirty="0" smtClean="0"/>
              <a:t>Finally, I’d like to talk a little about new approaches for making the hydrologic data available.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51712A4-C3ED-418F-8A88-A589255AAB6F}" type="slidenum">
              <a:rPr lang="en-US" altLang="en-US" sz="1000" smtClean="0"/>
              <a:pPr>
                <a:spcBef>
                  <a:spcPct val="0"/>
                </a:spcBef>
              </a:pPr>
              <a:t>20</a:t>
            </a:fld>
            <a:endParaRPr lang="en-US" altLang="en-US" sz="1000" smtClean="0"/>
          </a:p>
        </p:txBody>
      </p:sp>
      <p:sp>
        <p:nvSpPr>
          <p:cNvPr id="63491" name="Rectangle 2"/>
          <p:cNvSpPr>
            <a:spLocks noGrp="1" noRot="1" noChangeAspect="1" noChangeArrowheads="1" noTextEdit="1"/>
          </p:cNvSpPr>
          <p:nvPr>
            <p:ph type="sldImg"/>
          </p:nvPr>
        </p:nvSpPr>
        <p:spPr>
          <a:xfrm>
            <a:off x="1268413" y="728663"/>
            <a:ext cx="4778375" cy="3584575"/>
          </a:xfrm>
          <a:ln/>
        </p:spPr>
      </p:sp>
      <p:sp>
        <p:nvSpPr>
          <p:cNvPr id="63492" name="Rectangle 3"/>
          <p:cNvSpPr>
            <a:spLocks noGrp="1" noChangeArrowheads="1"/>
          </p:cNvSpPr>
          <p:nvPr>
            <p:ph type="body" idx="1"/>
          </p:nvPr>
        </p:nvSpPr>
        <p:spPr>
          <a:noFill/>
        </p:spPr>
        <p:txBody>
          <a:bodyPr/>
          <a:lstStyle/>
          <a:p>
            <a:r>
              <a:rPr lang="en-US" altLang="en-US" dirty="0" smtClean="0"/>
              <a:t>In the past we often had to wait days, weeks, months, or even years before we had access to hydrologic data that had been collected. Widespread use of telemetry devices has allowed us to have the same data in real or nearly real time. This has had a big impact on how the data can be used.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390FB64-905E-46D2-9C4A-AC5D55AEEB99}" type="slidenum">
              <a:rPr lang="en-US" altLang="en-US" sz="1000" smtClean="0"/>
              <a:pPr>
                <a:spcBef>
                  <a:spcPct val="0"/>
                </a:spcBef>
              </a:pPr>
              <a:t>21</a:t>
            </a:fld>
            <a:endParaRPr lang="en-US" altLang="en-US" sz="1000" smtClean="0"/>
          </a:p>
        </p:txBody>
      </p:sp>
      <p:sp>
        <p:nvSpPr>
          <p:cNvPr id="64515" name="Rectangle 2"/>
          <p:cNvSpPr>
            <a:spLocks noGrp="1" noRot="1" noChangeAspect="1" noChangeArrowheads="1" noTextEdit="1"/>
          </p:cNvSpPr>
          <p:nvPr>
            <p:ph type="sldImg"/>
          </p:nvPr>
        </p:nvSpPr>
        <p:spPr>
          <a:xfrm>
            <a:off x="1268413" y="728663"/>
            <a:ext cx="4778375" cy="3584575"/>
          </a:xfrm>
          <a:ln/>
        </p:spPr>
      </p:sp>
      <p:sp>
        <p:nvSpPr>
          <p:cNvPr id="64516" name="Rectangle 3"/>
          <p:cNvSpPr>
            <a:spLocks noGrp="1" noChangeArrowheads="1"/>
          </p:cNvSpPr>
          <p:nvPr>
            <p:ph type="body" idx="1"/>
          </p:nvPr>
        </p:nvSpPr>
        <p:spPr>
          <a:noFill/>
        </p:spPr>
        <p:txBody>
          <a:bodyPr/>
          <a:lstStyle/>
          <a:p>
            <a:r>
              <a:rPr lang="en-US" altLang="en-US" smtClean="0"/>
              <a:t>In the US for example many of our gages have been instrumented with telemetry devices. In the USGS alone more than 5000 or our 7100 gages have this capability. The data are then posted regularly on the internet at the following website.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0110919-9AEF-409D-9DE8-CA339DD56AE6}" type="slidenum">
              <a:rPr lang="en-US" altLang="en-US"/>
              <a:pPr/>
              <a:t>22</a:t>
            </a:fld>
            <a:endParaRPr lang="en-US" altLang="en-US"/>
          </a:p>
        </p:txBody>
      </p:sp>
      <p:sp>
        <p:nvSpPr>
          <p:cNvPr id="551938" name="Rectangle 2"/>
          <p:cNvSpPr>
            <a:spLocks noGrp="1" noRot="1" noChangeAspect="1" noChangeArrowheads="1" noTextEdit="1"/>
          </p:cNvSpPr>
          <p:nvPr>
            <p:ph type="sldImg"/>
          </p:nvPr>
        </p:nvSpPr>
        <p:spPr>
          <a:xfrm>
            <a:off x="1268413" y="728663"/>
            <a:ext cx="4778375" cy="3584575"/>
          </a:xfrm>
          <a:ln/>
        </p:spPr>
      </p:sp>
      <p:sp>
        <p:nvSpPr>
          <p:cNvPr id="551939" name="Rectangle 3"/>
          <p:cNvSpPr>
            <a:spLocks noGrp="1" noChangeArrowheads="1"/>
          </p:cNvSpPr>
          <p:nvPr>
            <p:ph type="body" idx="1"/>
          </p:nvPr>
        </p:nvSpPr>
        <p:spPr/>
        <p:txBody>
          <a:bodyPr/>
          <a:lstStyle/>
          <a:p>
            <a:r>
              <a:rPr lang="en-US" altLang="en-US"/>
              <a:t>This website allows you to see at a glance what is the status of streamflows throughout your region or the entire country. In this case we see that in the western US dry conditions exist whereas normal conditions exist in the center of the country, and wet conditions exist in the east.</a:t>
            </a:r>
          </a:p>
          <a:p>
            <a:endParaRPr lang="en-US" altLang="en-US"/>
          </a:p>
          <a:p>
            <a:r>
              <a:rPr lang="en-US" altLang="en-US"/>
              <a:t>Now if you’re particularly interested in a certain state you can click on it and bring up a more detailed map.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ED7A09D-8790-49FA-90B8-E54DCCFEDD2E}" type="slidenum">
              <a:rPr lang="en-US" altLang="en-US"/>
              <a:pPr/>
              <a:t>23</a:t>
            </a:fld>
            <a:endParaRPr lang="en-US" altLang="en-US"/>
          </a:p>
        </p:txBody>
      </p:sp>
      <p:sp>
        <p:nvSpPr>
          <p:cNvPr id="552962" name="Rectangle 2"/>
          <p:cNvSpPr>
            <a:spLocks noGrp="1" noRot="1" noChangeAspect="1" noChangeArrowheads="1" noTextEdit="1"/>
          </p:cNvSpPr>
          <p:nvPr>
            <p:ph type="sldImg"/>
          </p:nvPr>
        </p:nvSpPr>
        <p:spPr>
          <a:xfrm>
            <a:off x="1268413" y="728663"/>
            <a:ext cx="4778375" cy="3584575"/>
          </a:xfrm>
          <a:ln/>
        </p:spPr>
      </p:sp>
      <p:sp>
        <p:nvSpPr>
          <p:cNvPr id="552963" name="Rectangle 3"/>
          <p:cNvSpPr>
            <a:spLocks noGrp="1" noChangeArrowheads="1"/>
          </p:cNvSpPr>
          <p:nvPr>
            <p:ph type="body" idx="1"/>
          </p:nvPr>
        </p:nvSpPr>
        <p:spPr/>
        <p:txBody>
          <a:bodyPr/>
          <a:lstStyle/>
          <a:p>
            <a:r>
              <a:rPr lang="en-US" altLang="en-US"/>
              <a:t>Then if you are interested in real-time data for a specific gaging station you can click on that site and bring up the most recent data available.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8ADB887-175D-418F-A14D-B9AECC8F6D22}" type="slidenum">
              <a:rPr lang="en-US" altLang="en-US" sz="1000" smtClean="0"/>
              <a:pPr>
                <a:spcBef>
                  <a:spcPct val="0"/>
                </a:spcBef>
              </a:pPr>
              <a:t>3</a:t>
            </a:fld>
            <a:endParaRPr lang="en-US" altLang="en-US" sz="1000" smtClean="0"/>
          </a:p>
        </p:txBody>
      </p:sp>
      <p:sp>
        <p:nvSpPr>
          <p:cNvPr id="47107" name="Rectangle 2"/>
          <p:cNvSpPr>
            <a:spLocks noGrp="1" noRot="1" noChangeAspect="1" noChangeArrowheads="1" noTextEdit="1"/>
          </p:cNvSpPr>
          <p:nvPr>
            <p:ph type="sldImg"/>
          </p:nvPr>
        </p:nvSpPr>
        <p:spPr>
          <a:xfrm>
            <a:off x="1268413" y="728663"/>
            <a:ext cx="4778375" cy="3584575"/>
          </a:xfrm>
          <a:ln/>
        </p:spPr>
      </p:sp>
      <p:sp>
        <p:nvSpPr>
          <p:cNvPr id="47108" name="Rectangle 3"/>
          <p:cNvSpPr>
            <a:spLocks noGrp="1" noChangeArrowheads="1"/>
          </p:cNvSpPr>
          <p:nvPr>
            <p:ph type="body" idx="1"/>
          </p:nvPr>
        </p:nvSpPr>
        <p:spPr>
          <a:noFill/>
        </p:spPr>
        <p:txBody>
          <a:bodyPr/>
          <a:lstStyle/>
          <a:p>
            <a:r>
              <a:rPr lang="en-US" altLang="en-US" smtClean="0"/>
              <a:t>Short term decision – How much water to release from a reservoir to optimize power production while avoiding flooding.</a:t>
            </a:r>
          </a:p>
          <a:p>
            <a:r>
              <a:rPr lang="en-US" altLang="en-US" smtClean="0"/>
              <a:t>				These decisions require real-time data.</a:t>
            </a:r>
          </a:p>
          <a:p>
            <a:endParaRPr lang="en-US" altLang="en-US" smtClean="0"/>
          </a:p>
          <a:p>
            <a:r>
              <a:rPr lang="en-US" altLang="en-US" smtClean="0"/>
              <a:t>Long-term decision – What is an estimate of the mean monthly flow for a river where a new dam is planned. </a:t>
            </a:r>
          </a:p>
          <a:p>
            <a:r>
              <a:rPr lang="en-US" altLang="en-US" smtClean="0"/>
              <a:t>				These decisions require long-term data from many sites.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CFAD7D2-FC7E-4E85-A33B-38EC6B796409}" type="slidenum">
              <a:rPr lang="en-US" altLang="en-US"/>
              <a:pPr/>
              <a:t>24</a:t>
            </a:fld>
            <a:endParaRPr lang="en-US" altLang="en-US"/>
          </a:p>
        </p:txBody>
      </p:sp>
      <p:sp>
        <p:nvSpPr>
          <p:cNvPr id="553986" name="Rectangle 2"/>
          <p:cNvSpPr>
            <a:spLocks noGrp="1" noRot="1" noChangeAspect="1" noChangeArrowheads="1" noTextEdit="1"/>
          </p:cNvSpPr>
          <p:nvPr>
            <p:ph type="sldImg"/>
          </p:nvPr>
        </p:nvSpPr>
        <p:spPr>
          <a:xfrm>
            <a:off x="1268413" y="728663"/>
            <a:ext cx="4778375" cy="3584575"/>
          </a:xfrm>
          <a:ln/>
        </p:spPr>
      </p:sp>
      <p:sp>
        <p:nvSpPr>
          <p:cNvPr id="553987" name="Rectangle 3"/>
          <p:cNvSpPr>
            <a:spLocks noGrp="1" noChangeArrowheads="1"/>
          </p:cNvSpPr>
          <p:nvPr>
            <p:ph type="body" idx="1"/>
          </p:nvPr>
        </p:nvSpPr>
        <p:spPr/>
        <p:txBody>
          <a:bodyPr/>
          <a:lstStyle/>
          <a:p>
            <a:r>
              <a:rPr lang="en-US" altLang="en-US" dirty="0"/>
              <a:t>The data are no more than four hours old and often much more recent than that. This plot shows the current river discharge as well as some statistical information based on long-term hydrologic records. This allows you to get a feeling of how the current conditions compare with long-term averages.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E926B23-0DA8-4B9C-B92A-B52B646D2090}" type="slidenum">
              <a:rPr lang="en-US" altLang="en-US"/>
              <a:pPr/>
              <a:t>29</a:t>
            </a:fld>
            <a:endParaRPr lang="en-US" altLang="en-US"/>
          </a:p>
        </p:txBody>
      </p:sp>
      <p:sp>
        <p:nvSpPr>
          <p:cNvPr id="583682" name="Rectangle 2"/>
          <p:cNvSpPr>
            <a:spLocks noGrp="1" noRot="1" noChangeAspect="1" noChangeArrowheads="1" noTextEdit="1"/>
          </p:cNvSpPr>
          <p:nvPr>
            <p:ph type="sldImg"/>
          </p:nvPr>
        </p:nvSpPr>
        <p:spPr>
          <a:xfrm>
            <a:off x="1268413" y="728663"/>
            <a:ext cx="4778375" cy="3584575"/>
          </a:xfrm>
          <a:ln/>
        </p:spPr>
      </p:sp>
      <p:sp>
        <p:nvSpPr>
          <p:cNvPr id="583683" name="Rectangle 3"/>
          <p:cNvSpPr>
            <a:spLocks noGrp="1" noChangeArrowheads="1"/>
          </p:cNvSpPr>
          <p:nvPr>
            <p:ph type="body" idx="1"/>
          </p:nvPr>
        </p:nvSpPr>
        <p:spPr/>
        <p:txBody>
          <a:bodyPr/>
          <a:lstStyle/>
          <a:p>
            <a:r>
              <a:rPr lang="en-US" altLang="en-US" dirty="0"/>
              <a:t>In the past we often had to wait days, weeks, months, or even years before we had access to hydrologic data that had been collected. Widespread use of telemetry devices has allowed us to have the same data in real or nearly real time. This has had a big impact on how the data can be used.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59259CC-1D9D-45CE-9F79-307CFFFE9672}" type="slidenum">
              <a:rPr lang="en-US" altLang="en-US" sz="1000" smtClean="0"/>
              <a:pPr>
                <a:spcBef>
                  <a:spcPct val="0"/>
                </a:spcBef>
              </a:pPr>
              <a:t>30</a:t>
            </a:fld>
            <a:endParaRPr lang="en-US" altLang="en-US" sz="1000" smtClean="0"/>
          </a:p>
        </p:txBody>
      </p:sp>
      <p:sp>
        <p:nvSpPr>
          <p:cNvPr id="67587" name="Rectangle 2"/>
          <p:cNvSpPr>
            <a:spLocks noGrp="1" noRot="1" noChangeAspect="1" noChangeArrowheads="1" noTextEdit="1"/>
          </p:cNvSpPr>
          <p:nvPr>
            <p:ph type="sldImg"/>
          </p:nvPr>
        </p:nvSpPr>
        <p:spPr>
          <a:xfrm>
            <a:off x="1268413" y="728663"/>
            <a:ext cx="4778375" cy="3584575"/>
          </a:xfrm>
          <a:ln/>
        </p:spPr>
      </p:sp>
      <p:sp>
        <p:nvSpPr>
          <p:cNvPr id="67588" name="Rectangle 3"/>
          <p:cNvSpPr>
            <a:spLocks noGrp="1" noChangeArrowheads="1"/>
          </p:cNvSpPr>
          <p:nvPr>
            <p:ph type="body" idx="1"/>
          </p:nvPr>
        </p:nvSpPr>
        <p:spPr>
          <a:noFill/>
        </p:spPr>
        <p:txBody>
          <a:bodyPr/>
          <a:lstStyle/>
          <a:p>
            <a:r>
              <a:rPr lang="en-US" altLang="en-US" smtClean="0"/>
              <a:t>StreamStats in another powerful GIS tool based on the ARC Interactive Map Server or IMS. This tool simplifies the task of delineating watershed boundaries, calculating basin characteristics, and estimating flow statistics at ungaged sites. What would have taken hours and days in the past can now be done in a matter of minutes. </a:t>
            </a:r>
          </a:p>
          <a:p>
            <a:endParaRPr lang="en-US" altLang="en-US" smtClean="0"/>
          </a:p>
          <a:p>
            <a:r>
              <a:rPr lang="en-US" altLang="en-US" smtClean="0"/>
              <a:t>The user interactively selects a location on a stream and with the click of the mouse is able to generate a basin boundary and a shape file for use in other applications. The software then calculates a number of basin characteristics such as drainage area, mean elevation, mean annual precipitation, aspect, and slope. These parameters are then input into previously derived regional regression equations, which are used to generate estimates of a variety of flow statistics.</a:t>
            </a:r>
          </a:p>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EB4F647-A544-441A-BE38-3BF14296BA1D}" type="slidenum">
              <a:rPr lang="en-US" altLang="en-US"/>
              <a:pPr/>
              <a:t>31</a:t>
            </a:fld>
            <a:endParaRPr lang="en-US" altLang="en-US"/>
          </a:p>
        </p:txBody>
      </p:sp>
      <p:sp>
        <p:nvSpPr>
          <p:cNvPr id="556034" name="Rectangle 2"/>
          <p:cNvSpPr>
            <a:spLocks noGrp="1" noRot="1" noChangeAspect="1" noChangeArrowheads="1" noTextEdit="1"/>
          </p:cNvSpPr>
          <p:nvPr>
            <p:ph type="sldImg"/>
          </p:nvPr>
        </p:nvSpPr>
        <p:spPr>
          <a:xfrm>
            <a:off x="1268413" y="728663"/>
            <a:ext cx="4778375" cy="3584575"/>
          </a:xfrm>
          <a:ln/>
        </p:spPr>
      </p:sp>
      <p:sp>
        <p:nvSpPr>
          <p:cNvPr id="556035" name="Rectangle 3"/>
          <p:cNvSpPr>
            <a:spLocks noGrp="1" noChangeArrowheads="1"/>
          </p:cNvSpPr>
          <p:nvPr>
            <p:ph type="body" idx="1"/>
          </p:nvPr>
        </p:nvSpPr>
        <p:spPr/>
        <p:txBody>
          <a:bodyPr/>
          <a:lstStyle/>
          <a:p>
            <a:r>
              <a:rPr lang="en-US" altLang="en-US"/>
              <a:t>StreamStats in another powerful GIS tool based on the ARC Interactive Map Server or IMS. This tool simplifies the task of delineating watershed boundaries, calculating basin characteristics, and estimating flow statistics at ungaged sites. What would have taken hours and days in the past can now be done in a matter of minutes. </a:t>
            </a:r>
          </a:p>
          <a:p>
            <a:endParaRPr lang="en-US" altLang="en-US"/>
          </a:p>
          <a:p>
            <a:r>
              <a:rPr lang="en-US" altLang="en-US"/>
              <a:t>The user interactively selects a location on a stream and with the click of the mouse is able to generate a basin boundary and a shape file for use in other applications. The software then calculates a number of basin characteristics such as drainage area, mean elevation, mean annual precipitation, aspect, and slope. These parameters are then input into previously derived regional regression equations, which are used to generate estimates of a variety of flow statistics.</a:t>
            </a:r>
          </a:p>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C711B9E-56D0-440B-9C97-BEF63BCB963F}" type="slidenum">
              <a:rPr lang="en-US" altLang="en-US"/>
              <a:pPr/>
              <a:t>32</a:t>
            </a:fld>
            <a:endParaRPr lang="en-US" altLang="en-US"/>
          </a:p>
        </p:txBody>
      </p:sp>
      <p:sp>
        <p:nvSpPr>
          <p:cNvPr id="557058" name="Rectangle 2"/>
          <p:cNvSpPr>
            <a:spLocks noGrp="1" noRot="1" noChangeAspect="1" noChangeArrowheads="1" noTextEdit="1"/>
          </p:cNvSpPr>
          <p:nvPr>
            <p:ph type="sldImg"/>
          </p:nvPr>
        </p:nvSpPr>
        <p:spPr>
          <a:xfrm>
            <a:off x="1268413" y="728663"/>
            <a:ext cx="4778375" cy="3584575"/>
          </a:xfrm>
          <a:ln/>
        </p:spPr>
      </p:sp>
      <p:sp>
        <p:nvSpPr>
          <p:cNvPr id="557059" name="Rectangle 3"/>
          <p:cNvSpPr>
            <a:spLocks noGrp="1" noChangeArrowheads="1"/>
          </p:cNvSpPr>
          <p:nvPr>
            <p:ph type="body" idx="1"/>
          </p:nvPr>
        </p:nvSpPr>
        <p:spPr/>
        <p:txBody>
          <a:bodyPr/>
          <a:lstStyle/>
          <a:p>
            <a:r>
              <a:rPr lang="en-US" altLang="en-US"/>
              <a:t>This is an example of the report that is generated by StreamStats showing some of the basin characteristics that were derived for the selected site.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79A65AB-FB28-4E81-A5AC-C1E03A6472E4}" type="slidenum">
              <a:rPr lang="en-US" altLang="en-US"/>
              <a:pPr/>
              <a:t>33</a:t>
            </a:fld>
            <a:endParaRPr lang="en-US" altLang="en-US"/>
          </a:p>
        </p:txBody>
      </p:sp>
      <p:sp>
        <p:nvSpPr>
          <p:cNvPr id="558082" name="Rectangle 2"/>
          <p:cNvSpPr>
            <a:spLocks noGrp="1" noRot="1" noChangeAspect="1" noChangeArrowheads="1" noTextEdit="1"/>
          </p:cNvSpPr>
          <p:nvPr>
            <p:ph type="sldImg"/>
          </p:nvPr>
        </p:nvSpPr>
        <p:spPr>
          <a:xfrm>
            <a:off x="1268413" y="728663"/>
            <a:ext cx="4778375" cy="3584575"/>
          </a:xfrm>
          <a:ln/>
        </p:spPr>
      </p:sp>
      <p:sp>
        <p:nvSpPr>
          <p:cNvPr id="558083" name="Rectangle 3"/>
          <p:cNvSpPr>
            <a:spLocks noGrp="1" noChangeArrowheads="1"/>
          </p:cNvSpPr>
          <p:nvPr>
            <p:ph type="body" idx="1"/>
          </p:nvPr>
        </p:nvSpPr>
        <p:spPr/>
        <p:txBody>
          <a:bodyPr/>
          <a:lstStyle/>
          <a:p>
            <a:r>
              <a:rPr lang="en-US" altLang="en-US"/>
              <a:t>This is a continuation of the report in which a variety of flow statistics are provided.</a:t>
            </a:r>
          </a:p>
          <a:p>
            <a:endParaRPr lang="en-US" altLang="en-US"/>
          </a:p>
          <a:p>
            <a:r>
              <a:rPr lang="en-US" altLang="en-US"/>
              <a:t>This information is very useful for designing structures such as bridges and culverts over streams where no streamflow records are available. StreamStats is also useful in the development of input data sets for watershed models needed to forecast inflows to reservoirs. </a:t>
            </a:r>
          </a:p>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E926B23-0DA8-4B9C-B92A-B52B646D2090}" type="slidenum">
              <a:rPr lang="en-US" altLang="en-US"/>
              <a:pPr/>
              <a:t>34</a:t>
            </a:fld>
            <a:endParaRPr lang="en-US" altLang="en-US"/>
          </a:p>
        </p:txBody>
      </p:sp>
      <p:sp>
        <p:nvSpPr>
          <p:cNvPr id="583682" name="Rectangle 2"/>
          <p:cNvSpPr>
            <a:spLocks noGrp="1" noRot="1" noChangeAspect="1" noChangeArrowheads="1" noTextEdit="1"/>
          </p:cNvSpPr>
          <p:nvPr>
            <p:ph type="sldImg"/>
          </p:nvPr>
        </p:nvSpPr>
        <p:spPr>
          <a:xfrm>
            <a:off x="1268413" y="728663"/>
            <a:ext cx="4778375" cy="3584575"/>
          </a:xfrm>
          <a:ln/>
        </p:spPr>
      </p:sp>
      <p:sp>
        <p:nvSpPr>
          <p:cNvPr id="583683" name="Rectangle 3"/>
          <p:cNvSpPr>
            <a:spLocks noGrp="1" noChangeArrowheads="1"/>
          </p:cNvSpPr>
          <p:nvPr>
            <p:ph type="body" idx="1"/>
          </p:nvPr>
        </p:nvSpPr>
        <p:spPr/>
        <p:txBody>
          <a:bodyPr/>
          <a:lstStyle/>
          <a:p>
            <a:r>
              <a:rPr lang="en-US" altLang="en-US" dirty="0"/>
              <a:t>In the past we often had to wait days, weeks, months, or even years before we had access to hydrologic data that had been collected. Widespread use of telemetry devices has allowed us to have the same data in real or nearly real time. This has had a big impact on how the data can be used.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A04994F-3936-4FAC-84EC-5C0F04C0DCFF}" type="slidenum">
              <a:rPr lang="en-US" altLang="en-US" sz="1000" smtClean="0"/>
              <a:pPr>
                <a:spcBef>
                  <a:spcPct val="0"/>
                </a:spcBef>
              </a:pPr>
              <a:t>5</a:t>
            </a:fld>
            <a:endParaRPr lang="en-US" altLang="en-US" sz="1000" smtClean="0"/>
          </a:p>
        </p:txBody>
      </p:sp>
      <p:sp>
        <p:nvSpPr>
          <p:cNvPr id="48131" name="Rectangle 2"/>
          <p:cNvSpPr>
            <a:spLocks noGrp="1" noRot="1" noChangeAspect="1" noChangeArrowheads="1" noTextEdit="1"/>
          </p:cNvSpPr>
          <p:nvPr>
            <p:ph type="sldImg"/>
          </p:nvPr>
        </p:nvSpPr>
        <p:spPr>
          <a:xfrm>
            <a:off x="1268413" y="728663"/>
            <a:ext cx="4778375" cy="3584575"/>
          </a:xfrm>
          <a:ln/>
        </p:spPr>
      </p:sp>
      <p:sp>
        <p:nvSpPr>
          <p:cNvPr id="48132" name="Rectangle 3"/>
          <p:cNvSpPr>
            <a:spLocks noGrp="1" noChangeArrowheads="1"/>
          </p:cNvSpPr>
          <p:nvPr>
            <p:ph type="body" idx="1"/>
          </p:nvPr>
        </p:nvSpPr>
        <p:spPr>
          <a:noFill/>
        </p:spPr>
        <p:txBody>
          <a:bodyPr/>
          <a:lstStyle/>
          <a:p>
            <a:r>
              <a:rPr lang="en-US" altLang="en-US" dirty="0" smtClean="0"/>
              <a:t>These are examples of how long-term hydrologic data are useful in making resource management decisions.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A04994F-3936-4FAC-84EC-5C0F04C0DCFF}" type="slidenum">
              <a:rPr lang="en-US" altLang="en-US" sz="1000" smtClean="0"/>
              <a:pPr>
                <a:spcBef>
                  <a:spcPct val="0"/>
                </a:spcBef>
              </a:pPr>
              <a:t>6</a:t>
            </a:fld>
            <a:endParaRPr lang="en-US" altLang="en-US" sz="1000" smtClean="0"/>
          </a:p>
        </p:txBody>
      </p:sp>
      <p:sp>
        <p:nvSpPr>
          <p:cNvPr id="48131" name="Rectangle 2"/>
          <p:cNvSpPr>
            <a:spLocks noGrp="1" noRot="1" noChangeAspect="1" noChangeArrowheads="1" noTextEdit="1"/>
          </p:cNvSpPr>
          <p:nvPr>
            <p:ph type="sldImg"/>
          </p:nvPr>
        </p:nvSpPr>
        <p:spPr>
          <a:xfrm>
            <a:off x="1268413" y="728663"/>
            <a:ext cx="4778375" cy="3584575"/>
          </a:xfrm>
          <a:ln/>
        </p:spPr>
      </p:sp>
      <p:sp>
        <p:nvSpPr>
          <p:cNvPr id="48132" name="Rectangle 3"/>
          <p:cNvSpPr>
            <a:spLocks noGrp="1" noChangeArrowheads="1"/>
          </p:cNvSpPr>
          <p:nvPr>
            <p:ph type="body" idx="1"/>
          </p:nvPr>
        </p:nvSpPr>
        <p:spPr>
          <a:noFill/>
        </p:spPr>
        <p:txBody>
          <a:bodyPr/>
          <a:lstStyle/>
          <a:p>
            <a:r>
              <a:rPr lang="en-US" altLang="en-US" dirty="0" smtClean="0"/>
              <a:t>These are examples of how long-term hydrologic data are useful in making resource management decisions.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1743A68-CDDF-4C23-A04D-D979C07EE3F7}" type="slidenum">
              <a:rPr lang="en-US" altLang="en-US" sz="1000" smtClean="0"/>
              <a:pPr>
                <a:spcBef>
                  <a:spcPct val="0"/>
                </a:spcBef>
              </a:pPr>
              <a:t>7</a:t>
            </a:fld>
            <a:endParaRPr lang="en-US" altLang="en-US" sz="1000" smtClean="0"/>
          </a:p>
        </p:txBody>
      </p:sp>
      <p:sp>
        <p:nvSpPr>
          <p:cNvPr id="49155" name="Rectangle 2"/>
          <p:cNvSpPr>
            <a:spLocks noGrp="1" noRot="1" noChangeAspect="1" noChangeArrowheads="1" noTextEdit="1"/>
          </p:cNvSpPr>
          <p:nvPr>
            <p:ph type="sldImg"/>
          </p:nvPr>
        </p:nvSpPr>
        <p:spPr>
          <a:xfrm>
            <a:off x="1268413" y="728663"/>
            <a:ext cx="4778375" cy="3584575"/>
          </a:xfrm>
          <a:ln/>
        </p:spPr>
      </p:sp>
      <p:sp>
        <p:nvSpPr>
          <p:cNvPr id="49156" name="Rectangle 3"/>
          <p:cNvSpPr>
            <a:spLocks noGrp="1" noChangeArrowheads="1"/>
          </p:cNvSpPr>
          <p:nvPr>
            <p:ph type="body" idx="1"/>
          </p:nvPr>
        </p:nvSpPr>
        <p:spPr>
          <a:noFill/>
        </p:spPr>
        <p:txBody>
          <a:bodyPr/>
          <a:lstStyle/>
          <a:p>
            <a:r>
              <a:rPr lang="en-US" altLang="en-US" dirty="0" smtClean="0"/>
              <a:t>Next I’d like to talk about new technologies that have improved our ability to collect hydrologic data.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A63D1DB-9D61-4725-A4E0-BF82F5CAB48A}" type="slidenum">
              <a:rPr lang="en-US" altLang="en-US" sz="1000" smtClean="0"/>
              <a:pPr>
                <a:spcBef>
                  <a:spcPct val="0"/>
                </a:spcBef>
              </a:pPr>
              <a:t>8</a:t>
            </a:fld>
            <a:endParaRPr lang="en-US" altLang="en-US" sz="1000" smtClean="0"/>
          </a:p>
        </p:txBody>
      </p:sp>
      <p:sp>
        <p:nvSpPr>
          <p:cNvPr id="50179" name="Rectangle 2"/>
          <p:cNvSpPr>
            <a:spLocks noGrp="1" noRot="1" noChangeAspect="1" noChangeArrowheads="1" noTextEdit="1"/>
          </p:cNvSpPr>
          <p:nvPr>
            <p:ph type="sldImg"/>
          </p:nvPr>
        </p:nvSpPr>
        <p:spPr>
          <a:xfrm>
            <a:off x="1268413" y="728663"/>
            <a:ext cx="4778375" cy="3584575"/>
          </a:xfrm>
          <a:ln/>
        </p:spPr>
      </p:sp>
      <p:sp>
        <p:nvSpPr>
          <p:cNvPr id="50180" name="Rectangle 3"/>
          <p:cNvSpPr>
            <a:spLocks noGrp="1" noChangeArrowheads="1"/>
          </p:cNvSpPr>
          <p:nvPr>
            <p:ph type="body" idx="1"/>
          </p:nvPr>
        </p:nvSpPr>
        <p:spPr>
          <a:noFill/>
        </p:spPr>
        <p:txBody>
          <a:bodyPr/>
          <a:lstStyle/>
          <a:p>
            <a:r>
              <a:rPr lang="en-US" altLang="en-US" smtClean="0"/>
              <a:t>Acoustic instrumentation for use in measuring oceangraphic currents has been around for 15-20 years but has been applied for measuring velocity and discharge in the riverine environment in recent years and the range of applicability is continually being expanded. This is a picture of a acoustic Doppler current profiler or ADCP used for making discharge measurements in medium and large rivers. This particular instrument is shown mounted on a boat with a cable connection to a laptop computer.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E4D2732-C50E-41A5-918D-0BA5C1351092}" type="slidenum">
              <a:rPr lang="en-US" altLang="en-US" sz="1000" smtClean="0"/>
              <a:pPr>
                <a:spcBef>
                  <a:spcPct val="0"/>
                </a:spcBef>
              </a:pPr>
              <a:t>9</a:t>
            </a:fld>
            <a:endParaRPr lang="en-US" altLang="en-US" sz="1000" smtClean="0"/>
          </a:p>
        </p:txBody>
      </p:sp>
      <p:sp>
        <p:nvSpPr>
          <p:cNvPr id="51203" name="Rectangle 2"/>
          <p:cNvSpPr>
            <a:spLocks noGrp="1" noRot="1" noChangeAspect="1" noChangeArrowheads="1" noTextEdit="1"/>
          </p:cNvSpPr>
          <p:nvPr>
            <p:ph type="sldImg"/>
          </p:nvPr>
        </p:nvSpPr>
        <p:spPr>
          <a:xfrm>
            <a:off x="1268413" y="728663"/>
            <a:ext cx="4778375" cy="3584575"/>
          </a:xfrm>
          <a:ln/>
        </p:spPr>
      </p:sp>
      <p:sp>
        <p:nvSpPr>
          <p:cNvPr id="51204" name="Rectangle 3"/>
          <p:cNvSpPr>
            <a:spLocks noGrp="1" noChangeArrowheads="1"/>
          </p:cNvSpPr>
          <p:nvPr>
            <p:ph type="body" idx="1"/>
          </p:nvPr>
        </p:nvSpPr>
        <p:spPr>
          <a:noFill/>
        </p:spPr>
        <p:txBody>
          <a:bodyPr/>
          <a:lstStyle/>
          <a:p>
            <a:r>
              <a:rPr lang="en-US" altLang="en-US" smtClean="0"/>
              <a:t>This is an ADCP being deployed in a towboat for making discharge measurements from a bridge. The data from the ADCP is sent to a laptop computer on the bank by means of a radio modem.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88C8597-1523-490B-BBFC-E70D699D553D}" type="slidenum">
              <a:rPr lang="en-US" altLang="en-US" sz="1000" smtClean="0"/>
              <a:pPr>
                <a:spcBef>
                  <a:spcPct val="0"/>
                </a:spcBef>
              </a:pPr>
              <a:t>10</a:t>
            </a:fld>
            <a:endParaRPr lang="en-US" altLang="en-US" sz="1000" smtClean="0"/>
          </a:p>
        </p:txBody>
      </p:sp>
      <p:sp>
        <p:nvSpPr>
          <p:cNvPr id="53251" name="Rectangle 2"/>
          <p:cNvSpPr>
            <a:spLocks noGrp="1" noRot="1" noChangeAspect="1" noChangeArrowheads="1" noTextEdit="1"/>
          </p:cNvSpPr>
          <p:nvPr>
            <p:ph type="sldImg"/>
          </p:nvPr>
        </p:nvSpPr>
        <p:spPr>
          <a:xfrm>
            <a:off x="1268413" y="728663"/>
            <a:ext cx="4778375" cy="3584575"/>
          </a:xfrm>
          <a:ln/>
        </p:spPr>
      </p:sp>
      <p:sp>
        <p:nvSpPr>
          <p:cNvPr id="53252" name="Rectangle 3"/>
          <p:cNvSpPr>
            <a:spLocks noGrp="1" noChangeArrowheads="1"/>
          </p:cNvSpPr>
          <p:nvPr>
            <p:ph type="body" idx="1"/>
          </p:nvPr>
        </p:nvSpPr>
        <p:spPr>
          <a:noFill/>
        </p:spPr>
        <p:txBody>
          <a:bodyPr/>
          <a:lstStyle/>
          <a:p>
            <a:r>
              <a:rPr lang="en-US" altLang="en-US" smtClean="0"/>
              <a:t>Other applications of acoustic technology include acoustic Doppler velocity meters or ADVM’s as shown in this picture. These instruments are fixed-mounted in a river and used to continuously measure an index velocity in the channel. The index velocity is correlated with the mean channel velocity. Once a rating has been developed between index and mean channel velocity data from the ADVM can be used to provide continuous discharge in a river. This approach is useful in backwater reaches where traditional stage-discharge ratings don’t apply.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lvl1pPr defTabSz="822325">
              <a:spcBef>
                <a:spcPct val="30000"/>
              </a:spcBef>
              <a:defRPr sz="1200">
                <a:solidFill>
                  <a:schemeClr val="tx1"/>
                </a:solidFill>
                <a:latin typeface="Times New Roman" pitchFamily="18" charset="0"/>
              </a:defRPr>
            </a:lvl1pPr>
            <a:lvl2pPr marL="742950" indent="-285750" defTabSz="822325">
              <a:spcBef>
                <a:spcPct val="30000"/>
              </a:spcBef>
              <a:defRPr sz="1200">
                <a:solidFill>
                  <a:schemeClr val="tx1"/>
                </a:solidFill>
                <a:latin typeface="Times New Roman" pitchFamily="18" charset="0"/>
              </a:defRPr>
            </a:lvl2pPr>
            <a:lvl3pPr marL="1143000" indent="-228600" defTabSz="822325">
              <a:spcBef>
                <a:spcPct val="30000"/>
              </a:spcBef>
              <a:defRPr sz="1200">
                <a:solidFill>
                  <a:schemeClr val="tx1"/>
                </a:solidFill>
                <a:latin typeface="Times New Roman" pitchFamily="18" charset="0"/>
              </a:defRPr>
            </a:lvl3pPr>
            <a:lvl4pPr marL="1600200" indent="-228600" defTabSz="822325">
              <a:spcBef>
                <a:spcPct val="30000"/>
              </a:spcBef>
              <a:defRPr sz="1200">
                <a:solidFill>
                  <a:schemeClr val="tx1"/>
                </a:solidFill>
                <a:latin typeface="Times New Roman" pitchFamily="18" charset="0"/>
              </a:defRPr>
            </a:lvl4pPr>
            <a:lvl5pPr marL="2057400" indent="-228600" defTabSz="822325">
              <a:spcBef>
                <a:spcPct val="30000"/>
              </a:spcBef>
              <a:defRPr sz="1200">
                <a:solidFill>
                  <a:schemeClr val="tx1"/>
                </a:solidFill>
                <a:latin typeface="Times New Roman" pitchFamily="18" charset="0"/>
              </a:defRPr>
            </a:lvl5pPr>
            <a:lvl6pPr marL="2514600" indent="-228600" defTabSz="822325" eaLnBrk="0" fontAlgn="base" hangingPunct="0">
              <a:spcBef>
                <a:spcPct val="30000"/>
              </a:spcBef>
              <a:spcAft>
                <a:spcPct val="0"/>
              </a:spcAft>
              <a:defRPr sz="1200">
                <a:solidFill>
                  <a:schemeClr val="tx1"/>
                </a:solidFill>
                <a:latin typeface="Times New Roman" pitchFamily="18" charset="0"/>
              </a:defRPr>
            </a:lvl6pPr>
            <a:lvl7pPr marL="2971800" indent="-228600" defTabSz="822325" eaLnBrk="0" fontAlgn="base" hangingPunct="0">
              <a:spcBef>
                <a:spcPct val="30000"/>
              </a:spcBef>
              <a:spcAft>
                <a:spcPct val="0"/>
              </a:spcAft>
              <a:defRPr sz="1200">
                <a:solidFill>
                  <a:schemeClr val="tx1"/>
                </a:solidFill>
                <a:latin typeface="Times New Roman" pitchFamily="18" charset="0"/>
              </a:defRPr>
            </a:lvl7pPr>
            <a:lvl8pPr marL="3429000" indent="-228600" defTabSz="822325" eaLnBrk="0" fontAlgn="base" hangingPunct="0">
              <a:spcBef>
                <a:spcPct val="30000"/>
              </a:spcBef>
              <a:spcAft>
                <a:spcPct val="0"/>
              </a:spcAft>
              <a:defRPr sz="1200">
                <a:solidFill>
                  <a:schemeClr val="tx1"/>
                </a:solidFill>
                <a:latin typeface="Times New Roman" pitchFamily="18" charset="0"/>
              </a:defRPr>
            </a:lvl8pPr>
            <a:lvl9pPr marL="3886200" indent="-228600" defTabSz="8223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4572911-586A-4CCB-9710-A7C91B35BE90}" type="slidenum">
              <a:rPr lang="en-US" altLang="en-US" sz="1000" smtClean="0"/>
              <a:pPr>
                <a:spcBef>
                  <a:spcPct val="0"/>
                </a:spcBef>
              </a:pPr>
              <a:t>11</a:t>
            </a:fld>
            <a:endParaRPr lang="en-US" altLang="en-US" sz="1000" smtClean="0"/>
          </a:p>
        </p:txBody>
      </p:sp>
      <p:sp>
        <p:nvSpPr>
          <p:cNvPr id="54275" name="Rectangle 2"/>
          <p:cNvSpPr>
            <a:spLocks noGrp="1" noRot="1" noChangeAspect="1" noChangeArrowheads="1" noTextEdit="1"/>
          </p:cNvSpPr>
          <p:nvPr>
            <p:ph type="sldImg"/>
          </p:nvPr>
        </p:nvSpPr>
        <p:spPr>
          <a:xfrm>
            <a:off x="1258888" y="722313"/>
            <a:ext cx="4799012" cy="3598862"/>
          </a:xfrm>
          <a:ln/>
        </p:spPr>
      </p:sp>
      <p:sp>
        <p:nvSpPr>
          <p:cNvPr id="54276" name="Rectangle 3"/>
          <p:cNvSpPr>
            <a:spLocks noGrp="1" noChangeArrowheads="1"/>
          </p:cNvSpPr>
          <p:nvPr>
            <p:ph type="body" idx="1"/>
          </p:nvPr>
        </p:nvSpPr>
        <p:spPr>
          <a:xfrm>
            <a:off x="731838" y="4560888"/>
            <a:ext cx="5851525" cy="4318000"/>
          </a:xfrm>
          <a:noFill/>
        </p:spPr>
        <p:txBody>
          <a:bodyPr/>
          <a:lstStyle/>
          <a:p>
            <a:r>
              <a:rPr lang="en-US" altLang="en-US" smtClean="0"/>
              <a:t>Another acoustic instrument is the handheld acoustic velocity meter or AVM shown here. This instrument is used to make very precise measurements of velocity at a point in a stream or canal. They are also used in laboratory experiments for measuring velocity. These instruments are designed to measure either 2 or 3 dimensional velocity at a point and are useful for making discharge measurements in a small stream or measuring turbulence or other flow characteristics in a laboratory flume.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3" name="Picture 16"/>
          <p:cNvPicPr>
            <a:picLocks noChangeAspect="1" noChangeArrowheads="1"/>
          </p:cNvPicPr>
          <p:nvPr/>
        </p:nvPicPr>
        <p:blipFill>
          <a:blip r:embed="rId2">
            <a:extLst>
              <a:ext uri="{28A0092B-C50C-407E-A947-70E740481C1C}">
                <a14:useLocalDpi xmlns:a14="http://schemas.microsoft.com/office/drawing/2010/main" val="0"/>
              </a:ext>
            </a:extLst>
          </a:blip>
          <a:srcRect t="3455" r="1717" b="6363"/>
          <a:stretch>
            <a:fillRect/>
          </a:stretch>
        </p:blipFill>
        <p:spPr bwMode="ltGray">
          <a:xfrm>
            <a:off x="442913" y="6226175"/>
            <a:ext cx="1379537"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20"/>
          <p:cNvSpPr txBox="1">
            <a:spLocks noChangeArrowheads="1"/>
          </p:cNvSpPr>
          <p:nvPr/>
        </p:nvSpPr>
        <p:spPr bwMode="auto">
          <a:xfrm>
            <a:off x="3482975" y="6159500"/>
            <a:ext cx="2217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defRPr/>
            </a:pPr>
            <a:r>
              <a:rPr lang="en-US" altLang="en-US" b="1" i="1" smtClean="0"/>
              <a:t>Boise, Idaho, USA</a:t>
            </a:r>
          </a:p>
          <a:p>
            <a:pPr algn="ctr">
              <a:defRPr/>
            </a:pPr>
            <a:r>
              <a:rPr lang="en-US" altLang="en-US" b="1" i="1" smtClean="0"/>
              <a:t>Sept 10 – Oct 9, 2007</a:t>
            </a:r>
          </a:p>
        </p:txBody>
      </p:sp>
      <p:sp>
        <p:nvSpPr>
          <p:cNvPr id="566283" name="Rectangle 11"/>
          <p:cNvSpPr>
            <a:spLocks noGrp="1" noChangeArrowheads="1"/>
          </p:cNvSpPr>
          <p:nvPr>
            <p:ph type="ctrTitle" sz="quarter"/>
          </p:nvPr>
        </p:nvSpPr>
        <p:spPr>
          <a:xfrm>
            <a:off x="685800" y="1736725"/>
            <a:ext cx="7772400" cy="1920875"/>
          </a:xfrm>
        </p:spPr>
        <p:txBody>
          <a:bodyPr/>
          <a:lstStyle>
            <a:lvl1pPr>
              <a:defRPr sz="4800"/>
            </a:lvl1pPr>
          </a:lstStyle>
          <a:p>
            <a:pPr lvl="0"/>
            <a:r>
              <a:rPr lang="en-US" altLang="en-US" noProof="0" smtClean="0"/>
              <a:t>Click to edit Master title style</a:t>
            </a:r>
          </a:p>
        </p:txBody>
      </p:sp>
      <p:sp>
        <p:nvSpPr>
          <p:cNvPr id="566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15"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en-US"/>
          </a:p>
        </p:txBody>
      </p:sp>
      <p:sp>
        <p:nvSpPr>
          <p:cNvPr id="16" name="Rectangle 14"/>
          <p:cNvSpPr>
            <a:spLocks noGrp="1" noChangeArrowheads="1"/>
          </p:cNvSpPr>
          <p:nvPr>
            <p:ph type="ftr" sz="quarter" idx="11"/>
          </p:nvPr>
        </p:nvSpPr>
        <p:spPr>
          <a:xfrm>
            <a:off x="3124200" y="6251575"/>
            <a:ext cx="2895600" cy="476250"/>
          </a:xfrm>
        </p:spPr>
        <p:txBody>
          <a:bodyPr/>
          <a:lstStyle>
            <a:lvl1pPr>
              <a:defRPr i="1"/>
            </a:lvl1pPr>
          </a:lstStyle>
          <a:p>
            <a:pPr>
              <a:defRPr/>
            </a:pPr>
            <a:endParaRPr lang="en-US" altLang="en-US"/>
          </a:p>
        </p:txBody>
      </p:sp>
      <p:sp>
        <p:nvSpPr>
          <p:cNvPr id="17"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757FC3F-6B2B-4F9C-B8C3-02BCEA327292}" type="slidenum">
              <a:rPr lang="en-US" altLang="en-US"/>
              <a:pPr>
                <a:defRPr/>
              </a:pPr>
              <a:t>‹#›</a:t>
            </a:fld>
            <a:endParaRPr lang="en-US" altLang="en-US"/>
          </a:p>
        </p:txBody>
      </p:sp>
    </p:spTree>
    <p:extLst>
      <p:ext uri="{BB962C8B-B14F-4D97-AF65-F5344CB8AC3E}">
        <p14:creationId xmlns:p14="http://schemas.microsoft.com/office/powerpoint/2010/main" val="60579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p:txBody>
          <a:bodyPr/>
          <a:lstStyle>
            <a:lvl1pPr>
              <a:defRPr/>
            </a:lvl1pPr>
          </a:lstStyle>
          <a:p>
            <a:pPr>
              <a:defRPr/>
            </a:pPr>
            <a:fld id="{A5460096-9E6D-4E82-B271-F12F18D9A6A3}" type="slidenum">
              <a:rPr lang="en-US" altLang="en-US"/>
              <a:pPr>
                <a:defRPr/>
              </a:pPr>
              <a:t>‹#›</a:t>
            </a:fld>
            <a:endParaRPr lang="en-US" altLang="en-US"/>
          </a:p>
        </p:txBody>
      </p:sp>
      <p:sp>
        <p:nvSpPr>
          <p:cNvPr id="7" name="Rectangle 14"/>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96167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p:txBody>
          <a:bodyPr/>
          <a:lstStyle>
            <a:lvl1pPr>
              <a:defRPr/>
            </a:lvl1pPr>
          </a:lstStyle>
          <a:p>
            <a:pPr>
              <a:defRPr/>
            </a:pPr>
            <a:fld id="{82E07D98-284F-41AB-AA3F-5E211C66073E}" type="slidenum">
              <a:rPr lang="en-US" altLang="en-US"/>
              <a:pPr>
                <a:defRPr/>
              </a:pPr>
              <a:t>‹#›</a:t>
            </a:fld>
            <a:endParaRPr lang="en-US" altLang="en-US"/>
          </a:p>
        </p:txBody>
      </p:sp>
      <p:sp>
        <p:nvSpPr>
          <p:cNvPr id="6" name="Rectangle 14"/>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24855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p:txBody>
          <a:bodyPr/>
          <a:lstStyle>
            <a:lvl1pPr>
              <a:defRPr/>
            </a:lvl1pPr>
          </a:lstStyle>
          <a:p>
            <a:pPr>
              <a:defRPr/>
            </a:pPr>
            <a:fld id="{26E89EEA-AF61-40D0-AA1E-29BCC3D9A582}" type="slidenum">
              <a:rPr lang="en-US" altLang="en-US"/>
              <a:pPr>
                <a:defRPr/>
              </a:pPr>
              <a:t>‹#›</a:t>
            </a:fld>
            <a:endParaRPr lang="en-US" altLang="en-US"/>
          </a:p>
        </p:txBody>
      </p:sp>
      <p:sp>
        <p:nvSpPr>
          <p:cNvPr id="6" name="Rectangle 14"/>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757020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3"/>
          <p:cNvSpPr>
            <a:spLocks noGrp="1" noChangeArrowheads="1"/>
          </p:cNvSpPr>
          <p:nvPr>
            <p:ph type="sldNum" sz="quarter" idx="11"/>
          </p:nvPr>
        </p:nvSpPr>
        <p:spPr>
          <a:ln/>
        </p:spPr>
        <p:txBody>
          <a:bodyPr/>
          <a:lstStyle>
            <a:lvl1pPr>
              <a:defRPr/>
            </a:lvl1pPr>
          </a:lstStyle>
          <a:p>
            <a:pPr>
              <a:defRPr/>
            </a:pPr>
            <a:fld id="{3DC2270F-E23C-4298-A7D0-9D688769ECA5}" type="slidenum">
              <a:rPr lang="en-US" altLang="en-US"/>
              <a:pPr>
                <a:defRPr/>
              </a:pPr>
              <a:t>‹#›</a:t>
            </a:fld>
            <a:endParaRPr lang="en-US" alt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547870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E86B407F-956C-4938-8CC3-95379C85C262}" type="slidenum">
              <a:rPr lang="en-US" altLang="en-US"/>
              <a:pPr>
                <a:defRPr/>
              </a:pPr>
              <a:t>‹#›</a:t>
            </a:fld>
            <a:endParaRPr lang="en-US" altLang="en-US"/>
          </a:p>
        </p:txBody>
      </p:sp>
    </p:spTree>
    <p:extLst>
      <p:ext uri="{BB962C8B-B14F-4D97-AF65-F5344CB8AC3E}">
        <p14:creationId xmlns:p14="http://schemas.microsoft.com/office/powerpoint/2010/main" val="945324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B27DF113-5E05-40C6-B75B-0E829236B937}" type="slidenum">
              <a:rPr lang="en-US" altLang="en-US"/>
              <a:pPr>
                <a:defRPr/>
              </a:pPr>
              <a:t>‹#›</a:t>
            </a:fld>
            <a:endParaRPr lang="en-US" altLang="en-US"/>
          </a:p>
        </p:txBody>
      </p:sp>
    </p:spTree>
    <p:extLst>
      <p:ext uri="{BB962C8B-B14F-4D97-AF65-F5344CB8AC3E}">
        <p14:creationId xmlns:p14="http://schemas.microsoft.com/office/powerpoint/2010/main" val="220879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30D33DFA-D04C-4F35-B3C0-F3ACBBDE126A}" type="slidenum">
              <a:rPr lang="en-US" altLang="en-US"/>
              <a:pPr>
                <a:defRPr/>
              </a:pPr>
              <a:t>‹#›</a:t>
            </a:fld>
            <a:endParaRPr lang="en-US" altLang="en-US"/>
          </a:p>
        </p:txBody>
      </p:sp>
    </p:spTree>
    <p:extLst>
      <p:ext uri="{BB962C8B-B14F-4D97-AF65-F5344CB8AC3E}">
        <p14:creationId xmlns:p14="http://schemas.microsoft.com/office/powerpoint/2010/main" val="1624471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89C22CD0-AA0B-4FDB-B92D-33ECDCACD4F9}" type="slidenum">
              <a:rPr lang="en-US" altLang="en-US"/>
              <a:pPr>
                <a:defRPr/>
              </a:pPr>
              <a:t>‹#›</a:t>
            </a:fld>
            <a:endParaRPr lang="en-US" altLang="en-US"/>
          </a:p>
        </p:txBody>
      </p:sp>
    </p:spTree>
    <p:extLst>
      <p:ext uri="{BB962C8B-B14F-4D97-AF65-F5344CB8AC3E}">
        <p14:creationId xmlns:p14="http://schemas.microsoft.com/office/powerpoint/2010/main" val="3248688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ltLang="en-US"/>
          </a:p>
        </p:txBody>
      </p:sp>
      <p:sp>
        <p:nvSpPr>
          <p:cNvPr id="8" name="Footer Placeholder 2"/>
          <p:cNvSpPr>
            <a:spLocks noGrp="1"/>
          </p:cNvSpPr>
          <p:nvPr>
            <p:ph type="ftr" sz="quarter" idx="11"/>
          </p:nvPr>
        </p:nvSpPr>
        <p:spPr/>
        <p:txBody>
          <a:bodyPr/>
          <a:lstStyle>
            <a:lvl1pPr>
              <a:defRPr/>
            </a:lvl1pPr>
          </a:lstStyle>
          <a:p>
            <a:pPr>
              <a:defRPr/>
            </a:pPr>
            <a:endParaRPr lang="en-US" altLang="en-US"/>
          </a:p>
        </p:txBody>
      </p:sp>
      <p:sp>
        <p:nvSpPr>
          <p:cNvPr id="9" name="Slide Number Placeholder 22"/>
          <p:cNvSpPr>
            <a:spLocks noGrp="1"/>
          </p:cNvSpPr>
          <p:nvPr>
            <p:ph type="sldNum" sz="quarter" idx="12"/>
          </p:nvPr>
        </p:nvSpPr>
        <p:spPr/>
        <p:txBody>
          <a:bodyPr/>
          <a:lstStyle>
            <a:lvl1pPr>
              <a:defRPr/>
            </a:lvl1pPr>
          </a:lstStyle>
          <a:p>
            <a:pPr>
              <a:defRPr/>
            </a:pPr>
            <a:fld id="{9F8B463C-E35C-4AFD-A8B8-2DCEB8B7F4AF}" type="slidenum">
              <a:rPr lang="en-US" altLang="en-US"/>
              <a:pPr>
                <a:defRPr/>
              </a:pPr>
              <a:t>‹#›</a:t>
            </a:fld>
            <a:endParaRPr lang="en-US" altLang="en-US"/>
          </a:p>
        </p:txBody>
      </p:sp>
    </p:spTree>
    <p:extLst>
      <p:ext uri="{BB962C8B-B14F-4D97-AF65-F5344CB8AC3E}">
        <p14:creationId xmlns:p14="http://schemas.microsoft.com/office/powerpoint/2010/main" val="1179197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ltLang="en-US"/>
          </a:p>
        </p:txBody>
      </p:sp>
      <p:sp>
        <p:nvSpPr>
          <p:cNvPr id="5" name="Slide Number Placeholder 22"/>
          <p:cNvSpPr>
            <a:spLocks noGrp="1"/>
          </p:cNvSpPr>
          <p:nvPr>
            <p:ph type="sldNum" sz="quarter" idx="12"/>
          </p:nvPr>
        </p:nvSpPr>
        <p:spPr/>
        <p:txBody>
          <a:bodyPr/>
          <a:lstStyle>
            <a:lvl1pPr>
              <a:defRPr/>
            </a:lvl1pPr>
          </a:lstStyle>
          <a:p>
            <a:pPr>
              <a:defRPr/>
            </a:pPr>
            <a:fld id="{8121504E-2E3E-48ED-961A-CEBAB35D4FC5}" type="slidenum">
              <a:rPr lang="en-US" altLang="en-US"/>
              <a:pPr>
                <a:defRPr/>
              </a:pPr>
              <a:t>‹#›</a:t>
            </a:fld>
            <a:endParaRPr lang="en-US" altLang="en-US"/>
          </a:p>
        </p:txBody>
      </p:sp>
    </p:spTree>
    <p:extLst>
      <p:ext uri="{BB962C8B-B14F-4D97-AF65-F5344CB8AC3E}">
        <p14:creationId xmlns:p14="http://schemas.microsoft.com/office/powerpoint/2010/main" val="375101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p:txBody>
          <a:bodyPr/>
          <a:lstStyle>
            <a:lvl1pPr>
              <a:defRPr/>
            </a:lvl1pPr>
          </a:lstStyle>
          <a:p>
            <a:pPr>
              <a:defRPr/>
            </a:pPr>
            <a:fld id="{A88E82BB-D5D3-4DDC-A6BF-FB6A70B502A7}" type="slidenum">
              <a:rPr lang="en-US" altLang="en-US"/>
              <a:pPr>
                <a:defRPr/>
              </a:pPr>
              <a:t>‹#›</a:t>
            </a:fld>
            <a:endParaRPr lang="en-US" altLang="en-US"/>
          </a:p>
        </p:txBody>
      </p:sp>
      <p:sp>
        <p:nvSpPr>
          <p:cNvPr id="6" name="Rectangle 14"/>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92913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22"/>
          <p:cNvSpPr>
            <a:spLocks noGrp="1"/>
          </p:cNvSpPr>
          <p:nvPr>
            <p:ph type="sldNum" sz="quarter" idx="12"/>
          </p:nvPr>
        </p:nvSpPr>
        <p:spPr/>
        <p:txBody>
          <a:bodyPr/>
          <a:lstStyle>
            <a:lvl1pPr>
              <a:defRPr/>
            </a:lvl1pPr>
          </a:lstStyle>
          <a:p>
            <a:pPr>
              <a:defRPr/>
            </a:pPr>
            <a:fld id="{12FC27CC-02EC-4BB4-BFB4-F98AD5CD3315}" type="slidenum">
              <a:rPr lang="en-US" altLang="en-US"/>
              <a:pPr>
                <a:defRPr/>
              </a:pPr>
              <a:t>‹#›</a:t>
            </a:fld>
            <a:endParaRPr lang="en-US" altLang="en-US"/>
          </a:p>
        </p:txBody>
      </p:sp>
    </p:spTree>
    <p:extLst>
      <p:ext uri="{BB962C8B-B14F-4D97-AF65-F5344CB8AC3E}">
        <p14:creationId xmlns:p14="http://schemas.microsoft.com/office/powerpoint/2010/main" val="3061620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F6FF649F-B10D-4ECB-9B3C-9AD2F858251D}" type="slidenum">
              <a:rPr lang="en-US" altLang="en-US"/>
              <a:pPr>
                <a:defRPr/>
              </a:pPr>
              <a:t>‹#›</a:t>
            </a:fld>
            <a:endParaRPr lang="en-US" altLang="en-US"/>
          </a:p>
        </p:txBody>
      </p:sp>
    </p:spTree>
    <p:extLst>
      <p:ext uri="{BB962C8B-B14F-4D97-AF65-F5344CB8AC3E}">
        <p14:creationId xmlns:p14="http://schemas.microsoft.com/office/powerpoint/2010/main" val="345468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0093FE9D-580E-416E-9846-4FE71F70FCED}" type="slidenum">
              <a:rPr lang="en-US" altLang="en-US"/>
              <a:pPr>
                <a:defRPr/>
              </a:pPr>
              <a:t>‹#›</a:t>
            </a:fld>
            <a:endParaRPr lang="en-US" altLang="en-US"/>
          </a:p>
        </p:txBody>
      </p:sp>
    </p:spTree>
    <p:extLst>
      <p:ext uri="{BB962C8B-B14F-4D97-AF65-F5344CB8AC3E}">
        <p14:creationId xmlns:p14="http://schemas.microsoft.com/office/powerpoint/2010/main" val="1991623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0962A5FC-9FE4-47CC-8382-83EE87BE6BE4}" type="slidenum">
              <a:rPr lang="en-US" altLang="en-US"/>
              <a:pPr>
                <a:defRPr/>
              </a:pPr>
              <a:t>‹#›</a:t>
            </a:fld>
            <a:endParaRPr lang="en-US" altLang="en-US"/>
          </a:p>
        </p:txBody>
      </p:sp>
    </p:spTree>
    <p:extLst>
      <p:ext uri="{BB962C8B-B14F-4D97-AF65-F5344CB8AC3E}">
        <p14:creationId xmlns:p14="http://schemas.microsoft.com/office/powerpoint/2010/main" val="1199380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pPr>
              <a:defRPr/>
            </a:pPr>
            <a:fld id="{741DDA66-7140-4528-A9E1-2B864AD784D5}" type="slidenum">
              <a:rPr lang="en-US" altLang="en-US"/>
              <a:pPr>
                <a:defRPr/>
              </a:pPr>
              <a:t>‹#›</a:t>
            </a:fld>
            <a:endParaRPr lang="en-US" altLang="en-US"/>
          </a:p>
        </p:txBody>
      </p:sp>
    </p:spTree>
    <p:extLst>
      <p:ext uri="{BB962C8B-B14F-4D97-AF65-F5344CB8AC3E}">
        <p14:creationId xmlns:p14="http://schemas.microsoft.com/office/powerpoint/2010/main" val="3927926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ltLang="en-US"/>
          </a:p>
        </p:txBody>
      </p:sp>
      <p:sp>
        <p:nvSpPr>
          <p:cNvPr id="7" name="Footer Placeholder 2"/>
          <p:cNvSpPr>
            <a:spLocks noGrp="1"/>
          </p:cNvSpPr>
          <p:nvPr>
            <p:ph type="ftr" sz="quarter" idx="11"/>
          </p:nvPr>
        </p:nvSpPr>
        <p:spPr/>
        <p:txBody>
          <a:bodyPr/>
          <a:lstStyle>
            <a:lvl1pPr>
              <a:defRPr/>
            </a:lvl1pPr>
          </a:lstStyle>
          <a:p>
            <a:pPr>
              <a:defRPr/>
            </a:pPr>
            <a:endParaRPr lang="en-US" altLang="en-US"/>
          </a:p>
        </p:txBody>
      </p:sp>
      <p:sp>
        <p:nvSpPr>
          <p:cNvPr id="8" name="Slide Number Placeholder 22"/>
          <p:cNvSpPr>
            <a:spLocks noGrp="1"/>
          </p:cNvSpPr>
          <p:nvPr>
            <p:ph type="sldNum" sz="quarter" idx="12"/>
          </p:nvPr>
        </p:nvSpPr>
        <p:spPr/>
        <p:txBody>
          <a:bodyPr/>
          <a:lstStyle>
            <a:lvl1pPr>
              <a:defRPr/>
            </a:lvl1pPr>
          </a:lstStyle>
          <a:p>
            <a:pPr>
              <a:defRPr/>
            </a:pPr>
            <a:fld id="{9A158240-433C-406E-9A28-78CF8EEA4990}" type="slidenum">
              <a:rPr lang="en-US" altLang="en-US"/>
              <a:pPr>
                <a:defRPr/>
              </a:pPr>
              <a:t>‹#›</a:t>
            </a:fld>
            <a:endParaRPr lang="en-US" altLang="en-US"/>
          </a:p>
        </p:txBody>
      </p:sp>
    </p:spTree>
    <p:extLst>
      <p:ext uri="{BB962C8B-B14F-4D97-AF65-F5344CB8AC3E}">
        <p14:creationId xmlns:p14="http://schemas.microsoft.com/office/powerpoint/2010/main" val="3518615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66274" name="Group 2"/>
          <p:cNvGrpSpPr>
            <a:grpSpLocks/>
          </p:cNvGrpSpPr>
          <p:nvPr/>
        </p:nvGrpSpPr>
        <p:grpSpPr bwMode="auto">
          <a:xfrm>
            <a:off x="0" y="0"/>
            <a:ext cx="9140825" cy="6850063"/>
            <a:chOff x="0" y="0"/>
            <a:chExt cx="5758" cy="4315"/>
          </a:xfrm>
        </p:grpSpPr>
        <p:grpSp>
          <p:nvGrpSpPr>
            <p:cNvPr id="566275" name="Group 3"/>
            <p:cNvGrpSpPr>
              <a:grpSpLocks/>
            </p:cNvGrpSpPr>
            <p:nvPr userDrawn="1"/>
          </p:nvGrpSpPr>
          <p:grpSpPr bwMode="auto">
            <a:xfrm>
              <a:off x="1728" y="2230"/>
              <a:ext cx="4027" cy="2085"/>
              <a:chOff x="1728" y="2230"/>
              <a:chExt cx="4027" cy="2085"/>
            </a:xfrm>
          </p:grpSpPr>
          <p:sp>
            <p:nvSpPr>
              <p:cNvPr id="566276"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66277"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66278"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66279"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66280"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566281"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66282"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566283" name="Rectangle 11"/>
          <p:cNvSpPr>
            <a:spLocks noGrp="1" noChangeArrowheads="1"/>
          </p:cNvSpPr>
          <p:nvPr>
            <p:ph type="ctrTitle" sz="quarter"/>
          </p:nvPr>
        </p:nvSpPr>
        <p:spPr>
          <a:xfrm>
            <a:off x="685800" y="1736725"/>
            <a:ext cx="7772400" cy="1920875"/>
          </a:xfrm>
        </p:spPr>
        <p:txBody>
          <a:bodyPr/>
          <a:lstStyle>
            <a:lvl1pPr>
              <a:defRPr sz="4800"/>
            </a:lvl1pPr>
          </a:lstStyle>
          <a:p>
            <a:pPr lvl="0"/>
            <a:r>
              <a:rPr lang="en-US" altLang="en-US" noProof="0" smtClean="0"/>
              <a:t>Click to edit Master title style</a:t>
            </a:r>
          </a:p>
        </p:txBody>
      </p:sp>
      <p:sp>
        <p:nvSpPr>
          <p:cNvPr id="566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566285"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en-US">
              <a:solidFill>
                <a:srgbClr val="FFFFFF"/>
              </a:solidFill>
            </a:endParaRPr>
          </a:p>
        </p:txBody>
      </p:sp>
      <p:sp>
        <p:nvSpPr>
          <p:cNvPr id="566286" name="Rectangle 14"/>
          <p:cNvSpPr>
            <a:spLocks noGrp="1" noChangeArrowheads="1"/>
          </p:cNvSpPr>
          <p:nvPr>
            <p:ph type="ftr" sz="quarter" idx="3"/>
          </p:nvPr>
        </p:nvSpPr>
        <p:spPr>
          <a:xfrm>
            <a:off x="3124200" y="6251575"/>
            <a:ext cx="2895600" cy="476250"/>
          </a:xfrm>
        </p:spPr>
        <p:txBody>
          <a:bodyPr/>
          <a:lstStyle>
            <a:lvl1pPr>
              <a:defRPr i="1"/>
            </a:lvl1pPr>
          </a:lstStyle>
          <a:p>
            <a:endParaRPr lang="en-US" altLang="en-US">
              <a:solidFill>
                <a:srgbClr val="FFFFFF"/>
              </a:solidFill>
            </a:endParaRPr>
          </a:p>
        </p:txBody>
      </p:sp>
      <p:sp>
        <p:nvSpPr>
          <p:cNvPr id="566287" name="Rectangle 15"/>
          <p:cNvSpPr>
            <a:spLocks noGrp="1" noChangeArrowheads="1"/>
          </p:cNvSpPr>
          <p:nvPr>
            <p:ph type="sldNum" sz="quarter" idx="4"/>
          </p:nvPr>
        </p:nvSpPr>
        <p:spPr>
          <a:xfrm>
            <a:off x="6553200" y="6254750"/>
            <a:ext cx="2133600" cy="476250"/>
          </a:xfrm>
        </p:spPr>
        <p:txBody>
          <a:bodyPr/>
          <a:lstStyle>
            <a:lvl1pPr>
              <a:defRPr/>
            </a:lvl1pPr>
          </a:lstStyle>
          <a:p>
            <a:fld id="{3CE3F445-A721-4625-AFD1-5666F3ECBE10}" type="slidenum">
              <a:rPr lang="en-US" altLang="en-US">
                <a:solidFill>
                  <a:srgbClr val="FFFFFF"/>
                </a:solidFill>
              </a:rPr>
              <a:pPr/>
              <a:t>‹#›</a:t>
            </a:fld>
            <a:endParaRPr lang="en-US" altLang="en-US">
              <a:solidFill>
                <a:srgbClr val="FFFFFF"/>
              </a:solidFill>
            </a:endParaRPr>
          </a:p>
        </p:txBody>
      </p:sp>
      <p:pic>
        <p:nvPicPr>
          <p:cNvPr id="566288"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t="3455" r="1717" b="6363"/>
          <a:stretch>
            <a:fillRect/>
          </a:stretch>
        </p:blipFill>
        <p:spPr bwMode="ltGray">
          <a:xfrm>
            <a:off x="442913" y="6226175"/>
            <a:ext cx="1379537"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66289" name="Group 17"/>
          <p:cNvGrpSpPr>
            <a:grpSpLocks/>
          </p:cNvGrpSpPr>
          <p:nvPr/>
        </p:nvGrpSpPr>
        <p:grpSpPr bwMode="auto">
          <a:xfrm>
            <a:off x="7005638" y="6142038"/>
            <a:ext cx="2101850" cy="673100"/>
            <a:chOff x="4413" y="3869"/>
            <a:chExt cx="1324" cy="424"/>
          </a:xfrm>
        </p:grpSpPr>
        <p:pic>
          <p:nvPicPr>
            <p:cNvPr id="566290" name="Picture 18" descr="USACE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82" y="3869"/>
              <a:ext cx="383" cy="289"/>
            </a:xfrm>
            <a:prstGeom prst="rect">
              <a:avLst/>
            </a:prstGeom>
            <a:noFill/>
            <a:extLst>
              <a:ext uri="{909E8E84-426E-40DD-AFC4-6F175D3DCCD1}">
                <a14:hiddenFill xmlns:a14="http://schemas.microsoft.com/office/drawing/2010/main">
                  <a:solidFill>
                    <a:srgbClr val="FFFFFF"/>
                  </a:solidFill>
                </a14:hiddenFill>
              </a:ext>
            </a:extLst>
          </p:spPr>
        </p:pic>
        <p:sp>
          <p:nvSpPr>
            <p:cNvPr id="566291" name="Text Box 19"/>
            <p:cNvSpPr txBox="1">
              <a:spLocks noChangeArrowheads="1"/>
            </p:cNvSpPr>
            <p:nvPr userDrawn="1"/>
          </p:nvSpPr>
          <p:spPr bwMode="auto">
            <a:xfrm>
              <a:off x="4413" y="4129"/>
              <a:ext cx="132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smtClean="0">
                  <a:solidFill>
                    <a:srgbClr val="FFFFFF"/>
                  </a:solidFill>
                  <a:latin typeface="Arial" charset="0"/>
                </a:rPr>
                <a:t>US Army Corps of Engineers</a:t>
              </a:r>
            </a:p>
          </p:txBody>
        </p:sp>
      </p:grpSp>
      <p:sp>
        <p:nvSpPr>
          <p:cNvPr id="566292" name="Text Box 20"/>
          <p:cNvSpPr txBox="1">
            <a:spLocks noChangeArrowheads="1"/>
          </p:cNvSpPr>
          <p:nvPr/>
        </p:nvSpPr>
        <p:spPr bwMode="auto">
          <a:xfrm>
            <a:off x="2914650" y="6159500"/>
            <a:ext cx="3338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i="1" smtClean="0">
                <a:solidFill>
                  <a:srgbClr val="FFFFFF"/>
                </a:solidFill>
              </a:rPr>
              <a:t>Dokan and Feish Khabour, Iraq </a:t>
            </a:r>
          </a:p>
          <a:p>
            <a:pPr algn="ctr"/>
            <a:r>
              <a:rPr lang="en-US" altLang="en-US" b="1" i="1" smtClean="0">
                <a:solidFill>
                  <a:srgbClr val="FFFFFF"/>
                </a:solidFill>
              </a:rPr>
              <a:t>April 15 – 24, 2006</a:t>
            </a:r>
          </a:p>
        </p:txBody>
      </p:sp>
    </p:spTree>
    <p:extLst>
      <p:ext uri="{BB962C8B-B14F-4D97-AF65-F5344CB8AC3E}">
        <p14:creationId xmlns:p14="http://schemas.microsoft.com/office/powerpoint/2010/main" val="31792931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smtClean="0">
              <a:solidFill>
                <a:srgbClr val="FFFFFF"/>
              </a:solidFill>
            </a:endParaRPr>
          </a:p>
        </p:txBody>
      </p:sp>
      <p:sp>
        <p:nvSpPr>
          <p:cNvPr id="8" name="Footer Placeholder 7"/>
          <p:cNvSpPr>
            <a:spLocks noGrp="1"/>
          </p:cNvSpPr>
          <p:nvPr>
            <p:ph type="ftr" sz="quarter" idx="11"/>
          </p:nvPr>
        </p:nvSpPr>
        <p:spPr/>
        <p:txBody>
          <a:bodyPr/>
          <a:lstStyle/>
          <a:p>
            <a:endParaRPr lang="en-US" altLang="en-US" smtClean="0">
              <a:solidFill>
                <a:srgbClr val="FFFFFF"/>
              </a:solidFill>
            </a:endParaRPr>
          </a:p>
        </p:txBody>
      </p:sp>
      <p:sp>
        <p:nvSpPr>
          <p:cNvPr id="9" name="Slide Number Placeholder 8"/>
          <p:cNvSpPr>
            <a:spLocks noGrp="1"/>
          </p:cNvSpPr>
          <p:nvPr>
            <p:ph type="sldNum" sz="quarter" idx="12"/>
          </p:nvPr>
        </p:nvSpPr>
        <p:spPr/>
        <p:txBody>
          <a:bodyPr/>
          <a:lstStyle/>
          <a:p>
            <a:fld id="{C973E0D5-9406-4C4B-99E0-AF4DBB1906CF}" type="slidenum">
              <a:rPr lang="en-US" altLang="en-US" smtClean="0">
                <a:solidFill>
                  <a:srgbClr val="FFFFFF"/>
                </a:solidFill>
              </a:rPr>
              <a:pPr/>
              <a:t>‹#›</a:t>
            </a:fld>
            <a:endParaRPr lang="en-US" altLang="en-US" smtClean="0">
              <a:solidFill>
                <a:srgbClr val="FFFFFF"/>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3074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F9DA1080-9CCD-4882-8A3B-01622E6FFDA6}" type="slidenum">
              <a:rPr lang="en-US" altLang="en-US">
                <a:solidFill>
                  <a:srgbClr val="FFFFFF"/>
                </a:solidFill>
              </a: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111728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7432C79A-75E2-4EA2-B9DF-14FF866A65DC}" type="slidenum">
              <a:rPr lang="en-US" altLang="en-US">
                <a:solidFill>
                  <a:srgbClr val="FFFFFF"/>
                </a:solidFill>
              </a:rPr>
              <a:pPr/>
              <a:t>‹#›</a:t>
            </a:fld>
            <a:endParaRPr lang="en-US" alt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97369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p:txBody>
          <a:bodyPr/>
          <a:lstStyle>
            <a:lvl1pPr>
              <a:defRPr/>
            </a:lvl1pPr>
          </a:lstStyle>
          <a:p>
            <a:pPr>
              <a:defRPr/>
            </a:pPr>
            <a:fld id="{8508074F-294C-4363-8DC6-55A9FF12C5EF}" type="slidenum">
              <a:rPr lang="en-US" altLang="en-US"/>
              <a:pPr>
                <a:defRPr/>
              </a:pPr>
              <a:t>‹#›</a:t>
            </a:fld>
            <a:endParaRPr lang="en-US" altLang="en-US"/>
          </a:p>
        </p:txBody>
      </p:sp>
      <p:sp>
        <p:nvSpPr>
          <p:cNvPr id="6" name="Rectangle 14"/>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037606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A90CBE0C-9897-401F-9FAB-E660A2E4480F}" type="slidenum">
              <a:rPr lang="en-US" altLang="en-US">
                <a:solidFill>
                  <a:srgbClr val="FFFFFF"/>
                </a:solidFill>
              </a:rPr>
              <a:pPr/>
              <a:t>‹#›</a:t>
            </a:fld>
            <a:endParaRPr lang="en-US" altLang="en-US">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987965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0390D1B5-2EB5-4EB0-AB18-5E9F94F6EE4C}" type="slidenum">
              <a:rPr lang="en-US" altLang="en-US">
                <a:solidFill>
                  <a:srgbClr val="FFFFFF"/>
                </a:solidFill>
              </a:rPr>
              <a:pPr/>
              <a:t>‹#›</a:t>
            </a:fld>
            <a:endParaRPr lang="en-US" altLang="en-US">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435899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8658B178-2B65-425C-975C-23667F731C69}" type="slidenum">
              <a:rPr lang="en-US" altLang="en-US">
                <a:solidFill>
                  <a:srgbClr val="FFFFFF"/>
                </a:solidFill>
              </a:rPr>
              <a:pPr/>
              <a:t>‹#›</a:t>
            </a:fld>
            <a:endParaRPr lang="en-US" altLang="en-US">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85513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8A938F68-C2A3-4474-ABB5-AE1850BBBCAE}" type="slidenum">
              <a:rPr lang="en-US" altLang="en-US">
                <a:solidFill>
                  <a:srgbClr val="FFFFFF"/>
                </a:solidFill>
              </a:rPr>
              <a:pPr/>
              <a:t>‹#›</a:t>
            </a:fld>
            <a:endParaRPr lang="en-US" alt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57444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AFDE5EF-4591-454D-AE5A-E36C6CF4BD0F}" type="slidenum">
              <a:rPr lang="en-US" altLang="en-US">
                <a:solidFill>
                  <a:srgbClr val="FFFFFF"/>
                </a:solidFill>
              </a:rPr>
              <a:pPr/>
              <a:t>‹#›</a:t>
            </a:fld>
            <a:endParaRPr lang="en-US" alt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572920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C0AB61B2-9CB7-4B43-8E31-30318AAE0C69}" type="slidenum">
              <a:rPr lang="en-US" altLang="en-US">
                <a:solidFill>
                  <a:srgbClr val="FFFFFF"/>
                </a:solidFill>
              </a: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339370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903F508-0F00-4410-B3EB-E5888AC9A490}" type="slidenum">
              <a:rPr lang="en-US" altLang="en-US">
                <a:solidFill>
                  <a:srgbClr val="FFFFFF"/>
                </a:solidFill>
              </a: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488295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EE9E4EF1-DEA9-4925-99B2-3F7567144BC4}" type="slidenum">
              <a:rPr lang="en-US" altLang="en-US">
                <a:solidFill>
                  <a:srgbClr val="FFFFFF"/>
                </a:solidFill>
              </a:rPr>
              <a:pPr/>
              <a:t>‹#›</a:t>
            </a:fld>
            <a:endParaRPr lang="en-US" altLang="en-US">
              <a:solidFill>
                <a:srgbClr val="FFFFFF"/>
              </a:solidFill>
            </a:endParaRPr>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934252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51575"/>
            <a:ext cx="2133600" cy="476250"/>
          </a:xfrm>
        </p:spPr>
        <p:txBody>
          <a:bodyPr/>
          <a:lstStyle>
            <a:lvl1pPr>
              <a:defRPr/>
            </a:lvl1pPr>
          </a:lstStyle>
          <a:p>
            <a:endParaRPr lang="en-US" altLang="en-US">
              <a:solidFill>
                <a:srgbClr val="FFFFFF"/>
              </a:solidFill>
            </a:endParaRPr>
          </a:p>
        </p:txBody>
      </p:sp>
      <p:sp>
        <p:nvSpPr>
          <p:cNvPr id="8" name="Slide Number Placeholder 7"/>
          <p:cNvSpPr>
            <a:spLocks noGrp="1"/>
          </p:cNvSpPr>
          <p:nvPr>
            <p:ph type="sldNum" sz="quarter" idx="11"/>
          </p:nvPr>
        </p:nvSpPr>
        <p:spPr>
          <a:xfrm>
            <a:off x="6553200" y="6248400"/>
            <a:ext cx="2133600" cy="476250"/>
          </a:xfrm>
        </p:spPr>
        <p:txBody>
          <a:bodyPr/>
          <a:lstStyle>
            <a:lvl1pPr>
              <a:defRPr/>
            </a:lvl1pPr>
          </a:lstStyle>
          <a:p>
            <a:fld id="{C7E245DD-DF83-4FC2-815D-C8B6CE625E40}" type="slidenum">
              <a:rPr lang="en-US" altLang="en-US">
                <a:solidFill>
                  <a:srgbClr val="FFFFFF"/>
                </a:solidFill>
              </a:rPr>
              <a:pPr/>
              <a:t>‹#›</a:t>
            </a:fld>
            <a:endParaRPr lang="en-US" altLang="en-US">
              <a:solidFill>
                <a:srgbClr val="FFFFFF"/>
              </a:solidFill>
            </a:endParaRPr>
          </a:p>
        </p:txBody>
      </p:sp>
      <p:sp>
        <p:nvSpPr>
          <p:cNvPr id="9" name="Footer Placeholder 8"/>
          <p:cNvSpPr>
            <a:spLocks noGrp="1"/>
          </p:cNvSpPr>
          <p:nvPr>
            <p:ph type="ftr" sz="quarter" idx="12"/>
          </p:nvPr>
        </p:nvSpPr>
        <p:spPr>
          <a:xfrm>
            <a:off x="3124200" y="6248400"/>
            <a:ext cx="2895600" cy="476250"/>
          </a:xfrm>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62829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554038" y="5280025"/>
            <a:ext cx="2133600" cy="476250"/>
          </a:xfrm>
        </p:spPr>
        <p:txBody>
          <a:bodyPr/>
          <a:lstStyle>
            <a:lvl1pPr>
              <a:defRPr b="1"/>
            </a:lvl1pPr>
          </a:lstStyle>
          <a:p>
            <a:pPr>
              <a:defRPr/>
            </a:pPr>
            <a:endParaRPr lang="en-US" altLang="en-US"/>
          </a:p>
        </p:txBody>
      </p:sp>
      <p:sp>
        <p:nvSpPr>
          <p:cNvPr id="6" name="Rectangle 3"/>
          <p:cNvSpPr>
            <a:spLocks noGrp="1" noChangeArrowheads="1"/>
          </p:cNvSpPr>
          <p:nvPr>
            <p:ph type="sldNum" sz="quarter" idx="11"/>
          </p:nvPr>
        </p:nvSpPr>
        <p:spPr/>
        <p:txBody>
          <a:bodyPr/>
          <a:lstStyle>
            <a:lvl1pPr>
              <a:defRPr/>
            </a:lvl1pPr>
          </a:lstStyle>
          <a:p>
            <a:pPr>
              <a:defRPr/>
            </a:pPr>
            <a:fld id="{D94FD063-E34B-4A2E-94F1-268ADFD17499}" type="slidenum">
              <a:rPr lang="en-US" altLang="en-US"/>
              <a:pPr>
                <a:defRPr/>
              </a:pPr>
              <a:t>‹#›</a:t>
            </a:fld>
            <a:endParaRPr lang="en-US" altLang="en-US"/>
          </a:p>
        </p:txBody>
      </p:sp>
      <p:sp>
        <p:nvSpPr>
          <p:cNvPr id="7" name="Rectangle 14"/>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908924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p:txBody>
          <a:bodyPr/>
          <a:lstStyle>
            <a:lvl1pPr>
              <a:defRPr/>
            </a:lvl1pPr>
          </a:lstStyle>
          <a:p>
            <a:pPr>
              <a:defRPr/>
            </a:pPr>
            <a:fld id="{1B319146-CF28-40B8-BD26-2FD5D007FB15}" type="slidenum">
              <a:rPr lang="en-US" altLang="en-US"/>
              <a:pPr>
                <a:defRPr/>
              </a:pPr>
              <a:t>‹#›</a:t>
            </a:fld>
            <a:endParaRPr lang="en-US" altLang="en-US"/>
          </a:p>
        </p:txBody>
      </p:sp>
      <p:sp>
        <p:nvSpPr>
          <p:cNvPr id="5" name="Footer Placeholder 4"/>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3448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ltLang="en-US"/>
          </a:p>
        </p:txBody>
      </p:sp>
      <p:sp>
        <p:nvSpPr>
          <p:cNvPr id="8" name="Rectangle 3"/>
          <p:cNvSpPr>
            <a:spLocks noGrp="1" noChangeArrowheads="1"/>
          </p:cNvSpPr>
          <p:nvPr>
            <p:ph type="sldNum" sz="quarter" idx="11"/>
          </p:nvPr>
        </p:nvSpPr>
        <p:spPr/>
        <p:txBody>
          <a:bodyPr/>
          <a:lstStyle>
            <a:lvl1pPr>
              <a:defRPr/>
            </a:lvl1pPr>
          </a:lstStyle>
          <a:p>
            <a:pPr>
              <a:defRPr/>
            </a:pPr>
            <a:fld id="{A5CAEB55-DFD1-4D6C-B140-94BF42040A2B}" type="slidenum">
              <a:rPr lang="en-US" altLang="en-US"/>
              <a:pPr>
                <a:defRPr/>
              </a:pPr>
              <a:t>‹#›</a:t>
            </a:fld>
            <a:endParaRPr lang="en-US" altLang="en-US"/>
          </a:p>
        </p:txBody>
      </p:sp>
      <p:sp>
        <p:nvSpPr>
          <p:cNvPr id="9" name="Rectangle 14"/>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17628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ltLang="en-US"/>
          </a:p>
        </p:txBody>
      </p:sp>
      <p:sp>
        <p:nvSpPr>
          <p:cNvPr id="4" name="Rectangle 3"/>
          <p:cNvSpPr>
            <a:spLocks noGrp="1" noChangeArrowheads="1"/>
          </p:cNvSpPr>
          <p:nvPr>
            <p:ph type="sldNum" sz="quarter" idx="11"/>
          </p:nvPr>
        </p:nvSpPr>
        <p:spPr/>
        <p:txBody>
          <a:bodyPr/>
          <a:lstStyle>
            <a:lvl1pPr>
              <a:defRPr/>
            </a:lvl1pPr>
          </a:lstStyle>
          <a:p>
            <a:pPr>
              <a:defRPr/>
            </a:pPr>
            <a:fld id="{6F628349-E809-4FB4-854E-34A0A8999FD5}" type="slidenum">
              <a:rPr lang="en-US" altLang="en-US"/>
              <a:pPr>
                <a:defRPr/>
              </a:pPr>
              <a:t>‹#›</a:t>
            </a:fld>
            <a:endParaRPr lang="en-US" altLang="en-US"/>
          </a:p>
        </p:txBody>
      </p:sp>
      <p:sp>
        <p:nvSpPr>
          <p:cNvPr id="5" name="Rectangle 14"/>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21412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ltLang="en-US"/>
          </a:p>
        </p:txBody>
      </p:sp>
      <p:sp>
        <p:nvSpPr>
          <p:cNvPr id="3" name="Rectangle 3"/>
          <p:cNvSpPr>
            <a:spLocks noGrp="1" noChangeArrowheads="1"/>
          </p:cNvSpPr>
          <p:nvPr>
            <p:ph type="sldNum" sz="quarter" idx="11"/>
          </p:nvPr>
        </p:nvSpPr>
        <p:spPr/>
        <p:txBody>
          <a:bodyPr/>
          <a:lstStyle>
            <a:lvl1pPr>
              <a:defRPr/>
            </a:lvl1pPr>
          </a:lstStyle>
          <a:p>
            <a:pPr>
              <a:defRPr/>
            </a:pPr>
            <a:fld id="{3015C824-435C-45B0-B2A3-408BD92765B5}" type="slidenum">
              <a:rPr lang="en-US" altLang="en-US"/>
              <a:pPr>
                <a:defRPr/>
              </a:pPr>
              <a:t>‹#›</a:t>
            </a:fld>
            <a:endParaRPr lang="en-US" altLang="en-US"/>
          </a:p>
        </p:txBody>
      </p:sp>
      <p:sp>
        <p:nvSpPr>
          <p:cNvPr id="4" name="Rectangle 14"/>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3508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p:txBody>
          <a:bodyPr/>
          <a:lstStyle>
            <a:lvl1pPr>
              <a:defRPr/>
            </a:lvl1pPr>
          </a:lstStyle>
          <a:p>
            <a:pPr>
              <a:defRPr/>
            </a:pPr>
            <a:fld id="{7969284A-08D7-435D-B9EA-76B69BEA1FE3}" type="slidenum">
              <a:rPr lang="en-US" altLang="en-US"/>
              <a:pPr>
                <a:defRPr/>
              </a:pPr>
              <a:t>‹#›</a:t>
            </a:fld>
            <a:endParaRPr lang="en-US" altLang="en-US"/>
          </a:p>
        </p:txBody>
      </p:sp>
      <p:sp>
        <p:nvSpPr>
          <p:cNvPr id="7" name="Rectangle 14"/>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33898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4.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5250"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565251"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0801EAF-7670-4016-9700-1F1B855779BC}" type="slidenum">
              <a:rPr lang="en-US" altLang="en-US"/>
              <a:pPr>
                <a:defRPr/>
              </a:pPr>
              <a:t>‹#›</a:t>
            </a:fld>
            <a:endParaRPr lang="en-US" altLang="en-US"/>
          </a:p>
        </p:txBody>
      </p:sp>
      <p:grpSp>
        <p:nvGrpSpPr>
          <p:cNvPr id="1028" name="Group 4"/>
          <p:cNvGrpSpPr>
            <a:grpSpLocks/>
          </p:cNvGrpSpPr>
          <p:nvPr/>
        </p:nvGrpSpPr>
        <p:grpSpPr bwMode="auto">
          <a:xfrm>
            <a:off x="0" y="0"/>
            <a:ext cx="9140825" cy="6850063"/>
            <a:chOff x="0" y="0"/>
            <a:chExt cx="5758" cy="4315"/>
          </a:xfrm>
        </p:grpSpPr>
        <p:grpSp>
          <p:nvGrpSpPr>
            <p:cNvPr id="1033" name="Group 5"/>
            <p:cNvGrpSpPr>
              <a:grpSpLocks/>
            </p:cNvGrpSpPr>
            <p:nvPr userDrawn="1"/>
          </p:nvGrpSpPr>
          <p:grpSpPr bwMode="auto">
            <a:xfrm>
              <a:off x="1728" y="2230"/>
              <a:ext cx="4027" cy="2085"/>
              <a:chOff x="1728" y="2230"/>
              <a:chExt cx="4027" cy="2085"/>
            </a:xfrm>
          </p:grpSpPr>
          <p:sp>
            <p:nvSpPr>
              <p:cNvPr id="56525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6525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6525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9"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5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56525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5"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65261"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65262"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ltLang="en-US"/>
          </a:p>
        </p:txBody>
      </p:sp>
      <p:sp>
        <p:nvSpPr>
          <p:cNvPr id="565263"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16"/>
          <p:cNvPicPr>
            <a:picLocks noChangeAspect="1" noChangeArrowheads="1"/>
          </p:cNvPicPr>
          <p:nvPr/>
        </p:nvPicPr>
        <p:blipFill>
          <a:blip r:embed="rId15">
            <a:extLst>
              <a:ext uri="{28A0092B-C50C-407E-A947-70E740481C1C}">
                <a14:useLocalDpi xmlns:a14="http://schemas.microsoft.com/office/drawing/2010/main" val="0"/>
              </a:ext>
            </a:extLst>
          </a:blip>
          <a:srcRect t="3455" r="1717" b="6363"/>
          <a:stretch>
            <a:fillRect/>
          </a:stretch>
        </p:blipFill>
        <p:spPr bwMode="ltGray">
          <a:xfrm>
            <a:off x="457200" y="6229350"/>
            <a:ext cx="1371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35"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051"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lt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lt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defRPr>
            </a:lvl1pPr>
          </a:lstStyle>
          <a:p>
            <a:pPr>
              <a:defRPr/>
            </a:pPr>
            <a:fld id="{7A902A0F-61A3-4BBA-AF45-1CBAA8C86824}"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5250"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smtClean="0">
              <a:solidFill>
                <a:srgbClr val="FFFFFF"/>
              </a:solidFill>
            </a:endParaRPr>
          </a:p>
        </p:txBody>
      </p:sp>
      <p:sp>
        <p:nvSpPr>
          <p:cNvPr id="565251"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C973E0D5-9406-4C4B-99E0-AF4DBB1906CF}" type="slidenum">
              <a:rPr lang="en-US" altLang="en-US" smtClean="0">
                <a:solidFill>
                  <a:srgbClr val="FFFFFF"/>
                </a:solidFill>
              </a:rPr>
              <a:pPr/>
              <a:t>‹#›</a:t>
            </a:fld>
            <a:endParaRPr lang="en-US" altLang="en-US" smtClean="0">
              <a:solidFill>
                <a:srgbClr val="FFFFFF"/>
              </a:solidFill>
            </a:endParaRPr>
          </a:p>
        </p:txBody>
      </p:sp>
      <p:grpSp>
        <p:nvGrpSpPr>
          <p:cNvPr id="565252" name="Group 4"/>
          <p:cNvGrpSpPr>
            <a:grpSpLocks/>
          </p:cNvGrpSpPr>
          <p:nvPr/>
        </p:nvGrpSpPr>
        <p:grpSpPr bwMode="auto">
          <a:xfrm>
            <a:off x="0" y="0"/>
            <a:ext cx="9140825" cy="6850063"/>
            <a:chOff x="0" y="0"/>
            <a:chExt cx="5758" cy="4315"/>
          </a:xfrm>
        </p:grpSpPr>
        <p:grpSp>
          <p:nvGrpSpPr>
            <p:cNvPr id="565253" name="Group 5"/>
            <p:cNvGrpSpPr>
              <a:grpSpLocks/>
            </p:cNvGrpSpPr>
            <p:nvPr userDrawn="1"/>
          </p:nvGrpSpPr>
          <p:grpSpPr bwMode="auto">
            <a:xfrm>
              <a:off x="1728" y="2230"/>
              <a:ext cx="4027" cy="2085"/>
              <a:chOff x="1728" y="2230"/>
              <a:chExt cx="4027" cy="2085"/>
            </a:xfrm>
          </p:grpSpPr>
          <p:sp>
            <p:nvSpPr>
              <p:cNvPr id="56525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6525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6525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6525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6525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56525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65260"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565261"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65262"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ltLang="en-US" smtClean="0">
              <a:solidFill>
                <a:srgbClr val="FFFFFF"/>
              </a:solidFill>
            </a:endParaRPr>
          </a:p>
        </p:txBody>
      </p:sp>
      <p:sp>
        <p:nvSpPr>
          <p:cNvPr id="565263"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65264"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t="3455" r="1717" b="6363"/>
          <a:stretch>
            <a:fillRect/>
          </a:stretch>
        </p:blipFill>
        <p:spPr bwMode="ltGray">
          <a:xfrm>
            <a:off x="457200" y="6229350"/>
            <a:ext cx="1371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65265" name="Group 17"/>
          <p:cNvGrpSpPr>
            <a:grpSpLocks/>
          </p:cNvGrpSpPr>
          <p:nvPr/>
        </p:nvGrpSpPr>
        <p:grpSpPr bwMode="auto">
          <a:xfrm>
            <a:off x="7005638" y="6142038"/>
            <a:ext cx="2101850" cy="673100"/>
            <a:chOff x="4413" y="3869"/>
            <a:chExt cx="1324" cy="424"/>
          </a:xfrm>
        </p:grpSpPr>
        <p:pic>
          <p:nvPicPr>
            <p:cNvPr id="565266" name="Picture 18" descr="USACE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882" y="3869"/>
              <a:ext cx="383" cy="289"/>
            </a:xfrm>
            <a:prstGeom prst="rect">
              <a:avLst/>
            </a:prstGeom>
            <a:noFill/>
            <a:extLst>
              <a:ext uri="{909E8E84-426E-40DD-AFC4-6F175D3DCCD1}">
                <a14:hiddenFill xmlns:a14="http://schemas.microsoft.com/office/drawing/2010/main">
                  <a:solidFill>
                    <a:srgbClr val="FFFFFF"/>
                  </a:solidFill>
                </a14:hiddenFill>
              </a:ext>
            </a:extLst>
          </p:spPr>
        </p:pic>
        <p:sp>
          <p:nvSpPr>
            <p:cNvPr id="565267" name="Text Box 19"/>
            <p:cNvSpPr txBox="1">
              <a:spLocks noChangeArrowheads="1"/>
            </p:cNvSpPr>
            <p:nvPr userDrawn="1"/>
          </p:nvSpPr>
          <p:spPr bwMode="auto">
            <a:xfrm>
              <a:off x="4413" y="4129"/>
              <a:ext cx="132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b="1" smtClean="0">
                  <a:solidFill>
                    <a:srgbClr val="FFFFFF"/>
                  </a:solidFill>
                  <a:latin typeface="Arial" charset="0"/>
                </a:rPr>
                <a:t>US Army Corps of Engineers</a:t>
              </a:r>
            </a:p>
          </p:txBody>
        </p:sp>
      </p:grpSp>
    </p:spTree>
    <p:extLst>
      <p:ext uri="{BB962C8B-B14F-4D97-AF65-F5344CB8AC3E}">
        <p14:creationId xmlns:p14="http://schemas.microsoft.com/office/powerpoint/2010/main" val="2995872721"/>
      </p:ext>
    </p:extLst>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b="1">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b="1">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water.usgs.gov/waterwatch/"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8.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water.usgs.gov/osw/streamstats/"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70370" name="Rectangle 2"/>
          <p:cNvSpPr>
            <a:spLocks noGrp="1" noRot="1" noChangeArrowheads="1"/>
          </p:cNvSpPr>
          <p:nvPr>
            <p:ph type="title"/>
          </p:nvPr>
        </p:nvSpPr>
        <p:spPr>
          <a:xfrm>
            <a:off x="187325" y="1738313"/>
            <a:ext cx="8832850" cy="3136900"/>
          </a:xfrm>
        </p:spPr>
        <p:txBody>
          <a:bodyPr/>
          <a:lstStyle/>
          <a:p>
            <a:pPr fontAlgn="auto">
              <a:spcAft>
                <a:spcPts val="0"/>
              </a:spcAft>
              <a:defRPr/>
            </a:pPr>
            <a:r>
              <a:rPr lang="en-US" altLang="en-US" dirty="0" smtClean="0">
                <a:solidFill>
                  <a:schemeClr val="tx1"/>
                </a:solidFill>
              </a:rPr>
              <a:t>Overview of Hydrological Monitoring</a:t>
            </a:r>
            <a:r>
              <a:rPr lang="en-US" altLang="en-US" sz="4000" dirty="0" smtClean="0">
                <a:solidFill>
                  <a:schemeClr val="tx1"/>
                </a:solidFill>
              </a:rPr>
              <a:t/>
            </a:r>
            <a:br>
              <a:rPr lang="en-US" altLang="en-US" sz="4000" dirty="0" smtClean="0">
                <a:solidFill>
                  <a:schemeClr val="tx1"/>
                </a:solidFill>
              </a:rPr>
            </a:br>
            <a:r>
              <a:rPr lang="en-US" altLang="en-US" sz="4000" dirty="0" smtClean="0">
                <a:solidFill>
                  <a:schemeClr val="tx1"/>
                </a:solidFill>
              </a:rPr>
              <a:t/>
            </a:r>
            <a:br>
              <a:rPr lang="en-US" altLang="en-US" sz="4000" dirty="0" smtClean="0">
                <a:solidFill>
                  <a:schemeClr val="tx1"/>
                </a:solidFill>
              </a:rPr>
            </a:br>
            <a:endParaRPr lang="en-US" altLang="en-US" sz="2400" i="1" dirty="0" smtClean="0">
              <a:solidFill>
                <a:schemeClr val="tx1"/>
              </a:solidFill>
            </a:endParaRPr>
          </a:p>
        </p:txBody>
      </p:sp>
      <p:pic>
        <p:nvPicPr>
          <p:cNvPr id="15363"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4082" y="5793444"/>
            <a:ext cx="1090612" cy="9699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The ChannelMaster’s innovative new design includes everything you need to collect high quality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95400"/>
            <a:ext cx="2857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ChannelMaster H-ADC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275" y="3482975"/>
            <a:ext cx="28575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304800" y="3886200"/>
            <a:ext cx="420528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b="1" dirty="0">
                <a:latin typeface="Garamond" pitchFamily="18" charset="0"/>
              </a:rPr>
              <a:t>ADVM’s are installed in rivers for continuous velocity and flow measurements</a:t>
            </a:r>
          </a:p>
          <a:p>
            <a:pPr eaLnBrk="1" hangingPunct="1">
              <a:spcBef>
                <a:spcPct val="0"/>
              </a:spcBef>
              <a:buClrTx/>
              <a:buSzTx/>
              <a:buFontTx/>
              <a:buNone/>
            </a:pPr>
            <a:endParaRPr lang="en-US" altLang="en-US" sz="1600" b="1" i="1" dirty="0">
              <a:latin typeface="Garamond" pitchFamily="18" charset="0"/>
            </a:endParaRPr>
          </a:p>
        </p:txBody>
      </p:sp>
      <p:sp>
        <p:nvSpPr>
          <p:cNvPr id="25605" name="Text Box 5"/>
          <p:cNvSpPr txBox="1">
            <a:spLocks noChangeArrowheads="1"/>
          </p:cNvSpPr>
          <p:nvPr/>
        </p:nvSpPr>
        <p:spPr bwMode="auto">
          <a:xfrm>
            <a:off x="1503363" y="223838"/>
            <a:ext cx="5988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3200" b="1">
                <a:solidFill>
                  <a:schemeClr val="tx2"/>
                </a:solidFill>
                <a:latin typeface="Garamond" pitchFamily="18" charset="0"/>
              </a:rPr>
              <a:t>Acoustic Doppler Velocity Meters</a:t>
            </a:r>
          </a:p>
          <a:p>
            <a:pPr algn="ctr" eaLnBrk="1" hangingPunct="1">
              <a:spcBef>
                <a:spcPct val="0"/>
              </a:spcBef>
              <a:buClrTx/>
              <a:buSzTx/>
              <a:buFontTx/>
              <a:buNone/>
            </a:pPr>
            <a:r>
              <a:rPr lang="en-US" altLang="en-US" sz="3200" b="1">
                <a:solidFill>
                  <a:schemeClr val="tx2"/>
                </a:solidFill>
                <a:latin typeface="Garamond" pitchFamily="18" charset="0"/>
              </a:rPr>
              <a:t>(ADVM)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7906" name="Rectangle 2"/>
          <p:cNvSpPr>
            <a:spLocks noGrp="1" noRot="1" noChangeArrowheads="1"/>
          </p:cNvSpPr>
          <p:nvPr>
            <p:ph type="title"/>
          </p:nvPr>
        </p:nvSpPr>
        <p:spPr/>
        <p:txBody>
          <a:bodyPr/>
          <a:lstStyle/>
          <a:p>
            <a:pPr fontAlgn="auto">
              <a:spcAft>
                <a:spcPts val="0"/>
              </a:spcAft>
              <a:defRPr/>
            </a:pPr>
            <a:r>
              <a:rPr lang="en-US" altLang="en-US" smtClean="0"/>
              <a:t>SonTek FlowTracker</a:t>
            </a:r>
          </a:p>
        </p:txBody>
      </p:sp>
      <p:sp>
        <p:nvSpPr>
          <p:cNvPr id="507907" name="Rectangle 3"/>
          <p:cNvSpPr>
            <a:spLocks noGrp="1" noChangeArrowheads="1"/>
          </p:cNvSpPr>
          <p:nvPr>
            <p:ph type="body" idx="4294967295"/>
          </p:nvPr>
        </p:nvSpPr>
        <p:spPr>
          <a:xfrm>
            <a:off x="0" y="2449513"/>
            <a:ext cx="3521075" cy="2736850"/>
          </a:xfrm>
        </p:spPr>
        <p:txBody>
          <a:bodyPr anchor="ctr">
            <a:normAutofit fontScale="92500"/>
          </a:bodyPr>
          <a:lstStyle/>
          <a:p>
            <a:pPr marL="868680" lvl="1" indent="-283464" fontAlgn="auto">
              <a:spcAft>
                <a:spcPts val="0"/>
              </a:spcAft>
              <a:buFont typeface="Wingdings 2"/>
              <a:buChar char=""/>
              <a:defRPr/>
            </a:pPr>
            <a:r>
              <a:rPr lang="en-US" altLang="en-US" smtClean="0"/>
              <a:t>Point-velocity meter (not profiler)</a:t>
            </a:r>
          </a:p>
          <a:p>
            <a:pPr marL="868680" lvl="1" indent="-283464" fontAlgn="auto">
              <a:spcAft>
                <a:spcPts val="0"/>
              </a:spcAft>
              <a:buFont typeface="Wingdings 2"/>
              <a:buChar char=""/>
              <a:defRPr/>
            </a:pPr>
            <a:r>
              <a:rPr lang="en-US" altLang="en-US" smtClean="0"/>
              <a:t>Especially useful for low-velocity measurements</a:t>
            </a:r>
          </a:p>
          <a:p>
            <a:pPr marL="868680" lvl="1" indent="-283464" fontAlgn="auto">
              <a:spcAft>
                <a:spcPts val="0"/>
              </a:spcAft>
              <a:buFont typeface="Wingdings 2"/>
              <a:buChar char=""/>
              <a:defRPr/>
            </a:pPr>
            <a:r>
              <a:rPr lang="en-US" altLang="en-US" smtClean="0"/>
              <a:t>No bottom tracking</a:t>
            </a:r>
          </a:p>
        </p:txBody>
      </p:sp>
      <p:pic>
        <p:nvPicPr>
          <p:cNvPr id="26628" name="Picture 4" descr="ft-s2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413" y="1493838"/>
            <a:ext cx="213677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flowtracker-pr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285875"/>
            <a:ext cx="32766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flowtracker-process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581400"/>
            <a:ext cx="24225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ft-p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9425" y="4249738"/>
            <a:ext cx="2162175"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02" name="Rectangle 2"/>
          <p:cNvSpPr>
            <a:spLocks noGrp="1" noRot="1" noChangeArrowheads="1"/>
          </p:cNvSpPr>
          <p:nvPr>
            <p:ph type="title"/>
          </p:nvPr>
        </p:nvSpPr>
        <p:spPr>
          <a:xfrm>
            <a:off x="4730750" y="1047750"/>
            <a:ext cx="4019550" cy="1143000"/>
          </a:xfrm>
        </p:spPr>
        <p:txBody>
          <a:bodyPr>
            <a:normAutofit fontScale="90000"/>
          </a:bodyPr>
          <a:lstStyle/>
          <a:p>
            <a:pPr fontAlgn="auto">
              <a:spcAft>
                <a:spcPts val="0"/>
              </a:spcAft>
              <a:defRPr/>
            </a:pPr>
            <a:r>
              <a:rPr lang="en-US" altLang="en-US" sz="4000" smtClean="0"/>
              <a:t>Ground-Water Monitoring</a:t>
            </a:r>
          </a:p>
        </p:txBody>
      </p:sp>
      <p:sp>
        <p:nvSpPr>
          <p:cNvPr id="27651" name="Rectangle 3"/>
          <p:cNvSpPr>
            <a:spLocks noGrp="1" noChangeArrowheads="1"/>
          </p:cNvSpPr>
          <p:nvPr>
            <p:ph sz="half" idx="1"/>
          </p:nvPr>
        </p:nvSpPr>
        <p:spPr>
          <a:xfrm>
            <a:off x="117475" y="3532188"/>
            <a:ext cx="4386263" cy="2570162"/>
          </a:xfrm>
        </p:spPr>
        <p:txBody>
          <a:bodyPr/>
          <a:lstStyle/>
          <a:p>
            <a:pPr>
              <a:lnSpc>
                <a:spcPct val="90000"/>
              </a:lnSpc>
            </a:pPr>
            <a:r>
              <a:rPr lang="en-US" altLang="en-US" sz="2400" smtClean="0"/>
              <a:t>Needed to protect aquifers from overdrafting.</a:t>
            </a:r>
          </a:p>
          <a:p>
            <a:pPr>
              <a:lnSpc>
                <a:spcPct val="90000"/>
              </a:lnSpc>
            </a:pPr>
            <a:r>
              <a:rPr lang="en-US" altLang="en-US" sz="2400" smtClean="0"/>
              <a:t>GW models provide useful management tools but require good data to be accurate.</a:t>
            </a:r>
          </a:p>
        </p:txBody>
      </p:sp>
      <p:pic>
        <p:nvPicPr>
          <p:cNvPr id="27652" name="Picture 6" descr="Irrigation Well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538" y="3424238"/>
            <a:ext cx="4387850"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Irrigation We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27000"/>
            <a:ext cx="438785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1156" name="Rectangle 4"/>
          <p:cNvSpPr>
            <a:spLocks noGrp="1" noRot="1" noChangeArrowheads="1"/>
          </p:cNvSpPr>
          <p:nvPr>
            <p:ph type="title"/>
          </p:nvPr>
        </p:nvSpPr>
        <p:spPr>
          <a:xfrm>
            <a:off x="473075" y="79375"/>
            <a:ext cx="8229600" cy="795338"/>
          </a:xfrm>
        </p:spPr>
        <p:txBody>
          <a:bodyPr/>
          <a:lstStyle/>
          <a:p>
            <a:pPr fontAlgn="auto">
              <a:spcAft>
                <a:spcPts val="0"/>
              </a:spcAft>
              <a:defRPr/>
            </a:pPr>
            <a:r>
              <a:rPr lang="en-US" altLang="en-US" smtClean="0"/>
              <a:t>Ground-Water Monitoring</a:t>
            </a:r>
          </a:p>
        </p:txBody>
      </p:sp>
      <p:sp>
        <p:nvSpPr>
          <p:cNvPr id="28675" name="Rectangle 5"/>
          <p:cNvSpPr>
            <a:spLocks noGrp="1" noChangeArrowheads="1"/>
          </p:cNvSpPr>
          <p:nvPr>
            <p:ph sz="half" idx="1"/>
          </p:nvPr>
        </p:nvSpPr>
        <p:spPr>
          <a:xfrm>
            <a:off x="212725" y="1041400"/>
            <a:ext cx="4764088" cy="1719263"/>
          </a:xfrm>
        </p:spPr>
        <p:txBody>
          <a:bodyPr/>
          <a:lstStyle/>
          <a:p>
            <a:r>
              <a:rPr lang="en-US" altLang="en-US" smtClean="0"/>
              <a:t>Real-time data are becoming more important.</a:t>
            </a:r>
          </a:p>
          <a:p>
            <a:r>
              <a:rPr lang="en-US" altLang="en-US" smtClean="0"/>
              <a:t>Equipment is improving.</a:t>
            </a:r>
          </a:p>
        </p:txBody>
      </p:sp>
      <p:pic>
        <p:nvPicPr>
          <p:cNvPr id="28676" name="Picture 10" descr="Well instrument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1311275"/>
            <a:ext cx="355282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1" descr="MiniTro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2911475"/>
            <a:ext cx="412908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pPr fontAlgn="auto">
              <a:spcAft>
                <a:spcPts val="0"/>
              </a:spcAft>
              <a:buClr>
                <a:schemeClr val="tx1"/>
              </a:buClr>
              <a:defRPr/>
            </a:pPr>
            <a:r>
              <a:rPr lang="en-US" altLang="en-US" sz="4000" smtClean="0"/>
              <a:t>Water Quality Monitoring</a:t>
            </a:r>
            <a:r>
              <a:rPr lang="en-US" altLang="en-US" sz="4000" smtClean="0">
                <a:solidFill>
                  <a:srgbClr val="EEEE12"/>
                </a:solidFill>
              </a:rPr>
              <a:t> </a:t>
            </a:r>
          </a:p>
        </p:txBody>
      </p:sp>
      <p:sp>
        <p:nvSpPr>
          <p:cNvPr id="29699" name="Rectangle 3"/>
          <p:cNvSpPr>
            <a:spLocks noGrp="1" noChangeArrowheads="1"/>
          </p:cNvSpPr>
          <p:nvPr>
            <p:ph sz="half" idx="1"/>
          </p:nvPr>
        </p:nvSpPr>
        <p:spPr>
          <a:xfrm>
            <a:off x="4813070" y="1650077"/>
            <a:ext cx="4038600" cy="4525963"/>
          </a:xfrm>
        </p:spPr>
        <p:txBody>
          <a:bodyPr/>
          <a:lstStyle/>
          <a:p>
            <a:pPr marL="0" indent="0">
              <a:lnSpc>
                <a:spcPct val="90000"/>
              </a:lnSpc>
              <a:spcBef>
                <a:spcPct val="10000"/>
              </a:spcBef>
              <a:buClr>
                <a:srgbClr val="EEEE12"/>
              </a:buClr>
            </a:pPr>
            <a:r>
              <a:rPr lang="en-US" altLang="en-US" dirty="0" smtClean="0"/>
              <a:t> Suspended Sediment </a:t>
            </a:r>
          </a:p>
          <a:p>
            <a:pPr marL="0" indent="0">
              <a:lnSpc>
                <a:spcPct val="90000"/>
              </a:lnSpc>
              <a:spcBef>
                <a:spcPct val="10000"/>
              </a:spcBef>
              <a:buClr>
                <a:srgbClr val="EEEE12"/>
              </a:buClr>
            </a:pPr>
            <a:r>
              <a:rPr lang="en-US" altLang="en-US" dirty="0" smtClean="0"/>
              <a:t> Salinity</a:t>
            </a:r>
          </a:p>
          <a:p>
            <a:pPr marL="0" indent="0">
              <a:lnSpc>
                <a:spcPct val="90000"/>
              </a:lnSpc>
              <a:spcBef>
                <a:spcPct val="10000"/>
              </a:spcBef>
              <a:buClr>
                <a:srgbClr val="EEEE12"/>
              </a:buClr>
            </a:pPr>
            <a:r>
              <a:rPr lang="en-US" altLang="en-US" dirty="0" smtClean="0"/>
              <a:t> Fecal Coliform Bacteria</a:t>
            </a:r>
          </a:p>
          <a:p>
            <a:pPr marL="0" indent="0">
              <a:lnSpc>
                <a:spcPct val="90000"/>
              </a:lnSpc>
              <a:spcBef>
                <a:spcPct val="10000"/>
              </a:spcBef>
              <a:buClr>
                <a:srgbClr val="EEEE12"/>
              </a:buClr>
            </a:pPr>
            <a:r>
              <a:rPr lang="en-US" altLang="en-US" dirty="0" smtClean="0"/>
              <a:t> Phosphorus</a:t>
            </a:r>
          </a:p>
          <a:p>
            <a:pPr marL="0" indent="0">
              <a:lnSpc>
                <a:spcPct val="90000"/>
              </a:lnSpc>
              <a:spcBef>
                <a:spcPct val="10000"/>
              </a:spcBef>
              <a:buClr>
                <a:srgbClr val="EEEE12"/>
              </a:buClr>
            </a:pPr>
            <a:r>
              <a:rPr lang="en-US" altLang="en-US" dirty="0" smtClean="0"/>
              <a:t> Nitrogen</a:t>
            </a:r>
            <a:r>
              <a:rPr lang="en-US" altLang="en-US" dirty="0" smtClean="0">
                <a:latin typeface="Franklin Gothic Demi" pitchFamily="34" charset="0"/>
              </a:rPr>
              <a:t> </a:t>
            </a:r>
          </a:p>
          <a:p>
            <a:pPr marL="0" indent="0">
              <a:lnSpc>
                <a:spcPct val="90000"/>
              </a:lnSpc>
              <a:buClr>
                <a:srgbClr val="EEEE12"/>
              </a:buClr>
              <a:buFont typeface="Wingdings" pitchFamily="2" charset="2"/>
              <a:buNone/>
            </a:pPr>
            <a:endParaRPr lang="en-US" altLang="en-US" sz="900" dirty="0" smtClean="0">
              <a:latin typeface="Franklin Gothic Demi" pitchFamily="34" charset="0"/>
            </a:endParaRPr>
          </a:p>
          <a:p>
            <a:pPr marL="0" indent="0">
              <a:lnSpc>
                <a:spcPct val="90000"/>
              </a:lnSpc>
              <a:buClr>
                <a:srgbClr val="EEEE12"/>
              </a:buClr>
              <a:buFont typeface="Wingdings" pitchFamily="2" charset="2"/>
              <a:buNone/>
            </a:pPr>
            <a:r>
              <a:rPr lang="en-US" altLang="en-US" dirty="0" smtClean="0"/>
              <a:t>More difficult parameters can be monitored using surrogates that are easier to monitor</a:t>
            </a:r>
          </a:p>
        </p:txBody>
      </p:sp>
      <p:sp>
        <p:nvSpPr>
          <p:cNvPr id="11" name="Rectangle 3"/>
          <p:cNvSpPr>
            <a:spLocks noGrp="1" noChangeArrowheads="1"/>
          </p:cNvSpPr>
          <p:nvPr>
            <p:ph sz="half" idx="1"/>
          </p:nvPr>
        </p:nvSpPr>
        <p:spPr>
          <a:xfrm>
            <a:off x="583252" y="1664454"/>
            <a:ext cx="4038600" cy="4525963"/>
          </a:xfrm>
        </p:spPr>
        <p:txBody>
          <a:bodyPr/>
          <a:lstStyle/>
          <a:p>
            <a:pPr marL="0" indent="0">
              <a:lnSpc>
                <a:spcPct val="90000"/>
              </a:lnSpc>
              <a:spcBef>
                <a:spcPct val="10000"/>
              </a:spcBef>
              <a:buClr>
                <a:srgbClr val="EEEE12"/>
              </a:buClr>
            </a:pPr>
            <a:r>
              <a:rPr lang="en-US" altLang="en-US" dirty="0" smtClean="0"/>
              <a:t> Temperature</a:t>
            </a:r>
          </a:p>
          <a:p>
            <a:pPr marL="0" indent="0">
              <a:lnSpc>
                <a:spcPct val="90000"/>
              </a:lnSpc>
              <a:spcBef>
                <a:spcPct val="10000"/>
              </a:spcBef>
              <a:buClr>
                <a:srgbClr val="EEEE12"/>
              </a:buClr>
            </a:pPr>
            <a:r>
              <a:rPr lang="en-US" altLang="en-US" dirty="0" smtClean="0"/>
              <a:t> pH</a:t>
            </a:r>
          </a:p>
          <a:p>
            <a:pPr marL="0" indent="0">
              <a:lnSpc>
                <a:spcPct val="90000"/>
              </a:lnSpc>
              <a:spcBef>
                <a:spcPct val="10000"/>
              </a:spcBef>
              <a:buClr>
                <a:srgbClr val="EEEE12"/>
              </a:buClr>
            </a:pPr>
            <a:r>
              <a:rPr lang="en-US" altLang="en-US" dirty="0" smtClean="0"/>
              <a:t> Conductivity</a:t>
            </a:r>
          </a:p>
          <a:p>
            <a:pPr marL="0" indent="0">
              <a:lnSpc>
                <a:spcPct val="90000"/>
              </a:lnSpc>
              <a:spcBef>
                <a:spcPct val="10000"/>
              </a:spcBef>
              <a:buClr>
                <a:srgbClr val="EEEE12"/>
              </a:buClr>
            </a:pPr>
            <a:r>
              <a:rPr lang="en-US" altLang="en-US" dirty="0" smtClean="0"/>
              <a:t> Dissolved oxygen</a:t>
            </a:r>
          </a:p>
          <a:p>
            <a:pPr marL="0" indent="0">
              <a:lnSpc>
                <a:spcPct val="90000"/>
              </a:lnSpc>
              <a:spcBef>
                <a:spcPct val="10000"/>
              </a:spcBef>
              <a:buClr>
                <a:srgbClr val="EEEE12"/>
              </a:buClr>
            </a:pPr>
            <a:r>
              <a:rPr lang="en-US" altLang="en-US" dirty="0" smtClean="0"/>
              <a:t> Turbidity</a:t>
            </a:r>
            <a:endParaRPr lang="en-US" altLang="en-US" dirty="0" smtClean="0">
              <a:latin typeface="Franklin Gothic Demi" pitchFamily="34" charset="0"/>
            </a:endParaRPr>
          </a:p>
          <a:p>
            <a:pPr marL="0" indent="0">
              <a:lnSpc>
                <a:spcPct val="90000"/>
              </a:lnSpc>
              <a:buClr>
                <a:srgbClr val="EEEE12"/>
              </a:buClr>
              <a:buFont typeface="Wingdings" pitchFamily="2" charset="2"/>
              <a:buNone/>
            </a:pPr>
            <a:endParaRPr lang="en-US" altLang="en-US" sz="900" dirty="0" smtClean="0">
              <a:latin typeface="Franklin Gothic Demi" pitchFamily="34" charset="0"/>
            </a:endParaRPr>
          </a:p>
          <a:p>
            <a:pPr marL="0" indent="0">
              <a:lnSpc>
                <a:spcPct val="90000"/>
              </a:lnSpc>
              <a:buClr>
                <a:srgbClr val="EEEE12"/>
              </a:buClr>
              <a:buFont typeface="Wingdings" pitchFamily="2" charset="2"/>
              <a:buNone/>
            </a:pPr>
            <a:r>
              <a:rPr lang="en-US" altLang="en-US" dirty="0" smtClean="0"/>
              <a:t>The common parameters are </a:t>
            </a:r>
            <a:r>
              <a:rPr lang="en-US" altLang="en-US" smtClean="0"/>
              <a:t>easily monitored</a:t>
            </a:r>
            <a:endParaRPr lang="en-US"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323850" y="742950"/>
            <a:ext cx="8229600" cy="1143000"/>
          </a:xfrm>
        </p:spPr>
        <p:txBody>
          <a:bodyPr anchor="b">
            <a:normAutofit fontScale="90000"/>
          </a:bodyPr>
          <a:lstStyle/>
          <a:p>
            <a:pPr fontAlgn="auto">
              <a:spcAft>
                <a:spcPts val="0"/>
              </a:spcAft>
              <a:defRPr/>
            </a:pPr>
            <a:r>
              <a:rPr lang="en-US" altLang="en-US" sz="4000" smtClean="0"/>
              <a:t>New tools are available  -</a:t>
            </a:r>
            <a:br>
              <a:rPr lang="en-US" altLang="en-US" sz="4000" smtClean="0"/>
            </a:br>
            <a:r>
              <a:rPr lang="en-US" altLang="en-US" sz="4000" smtClean="0"/>
              <a:t>In-stream continuous monitors</a:t>
            </a:r>
          </a:p>
        </p:txBody>
      </p:sp>
      <p:sp>
        <p:nvSpPr>
          <p:cNvPr id="30723" name="Rectangle 3"/>
          <p:cNvSpPr>
            <a:spLocks noChangeArrowheads="1"/>
          </p:cNvSpPr>
          <p:nvPr/>
        </p:nvSpPr>
        <p:spPr bwMode="auto">
          <a:xfrm>
            <a:off x="4648200" y="2133600"/>
            <a:ext cx="42672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lnSpc>
                <a:spcPct val="90000"/>
              </a:lnSpc>
              <a:buClr>
                <a:schemeClr val="tx1"/>
              </a:buClr>
              <a:buSzPct val="80000"/>
              <a:buFontTx/>
              <a:buChar char="•"/>
            </a:pPr>
            <a:r>
              <a:rPr lang="en-US" altLang="en-US">
                <a:latin typeface="Arial" charset="0"/>
              </a:rPr>
              <a:t>pH</a:t>
            </a:r>
          </a:p>
          <a:p>
            <a:pPr eaLnBrk="1" hangingPunct="1">
              <a:lnSpc>
                <a:spcPct val="90000"/>
              </a:lnSpc>
              <a:buClr>
                <a:schemeClr val="tx1"/>
              </a:buClr>
              <a:buSzPct val="80000"/>
              <a:buFontTx/>
              <a:buChar char="•"/>
            </a:pPr>
            <a:r>
              <a:rPr lang="en-US" altLang="en-US">
                <a:latin typeface="Arial" charset="0"/>
              </a:rPr>
              <a:t>Water Temperature</a:t>
            </a:r>
          </a:p>
          <a:p>
            <a:pPr eaLnBrk="1" hangingPunct="1">
              <a:lnSpc>
                <a:spcPct val="90000"/>
              </a:lnSpc>
              <a:buClr>
                <a:schemeClr val="tx1"/>
              </a:buClr>
              <a:buSzPct val="80000"/>
              <a:buFontTx/>
              <a:buChar char="•"/>
            </a:pPr>
            <a:r>
              <a:rPr lang="en-US" altLang="en-US">
                <a:latin typeface="Arial" charset="0"/>
              </a:rPr>
              <a:t>Dissolved Oxygen</a:t>
            </a:r>
          </a:p>
          <a:p>
            <a:pPr eaLnBrk="1" hangingPunct="1">
              <a:lnSpc>
                <a:spcPct val="90000"/>
              </a:lnSpc>
              <a:buClr>
                <a:schemeClr val="tx1"/>
              </a:buClr>
              <a:buSzPct val="80000"/>
              <a:buFontTx/>
              <a:buChar char="•"/>
            </a:pPr>
            <a:r>
              <a:rPr lang="en-US" altLang="en-US">
                <a:latin typeface="Arial" charset="0"/>
              </a:rPr>
              <a:t>Specific Conductance</a:t>
            </a:r>
          </a:p>
          <a:p>
            <a:pPr eaLnBrk="1" hangingPunct="1">
              <a:lnSpc>
                <a:spcPct val="90000"/>
              </a:lnSpc>
              <a:buClr>
                <a:schemeClr val="tx1"/>
              </a:buClr>
              <a:buSzPct val="80000"/>
              <a:buFontTx/>
              <a:buChar char="•"/>
            </a:pPr>
            <a:r>
              <a:rPr lang="en-US" altLang="en-US">
                <a:latin typeface="Arial" charset="0"/>
              </a:rPr>
              <a:t>Acoustic backscatter</a:t>
            </a:r>
          </a:p>
          <a:p>
            <a:pPr eaLnBrk="1" hangingPunct="1">
              <a:lnSpc>
                <a:spcPct val="90000"/>
              </a:lnSpc>
              <a:buClr>
                <a:schemeClr val="tx1"/>
              </a:buClr>
              <a:buSzPct val="80000"/>
              <a:buFontTx/>
              <a:buChar char="•"/>
            </a:pPr>
            <a:r>
              <a:rPr lang="en-US" altLang="en-US">
                <a:latin typeface="Arial" charset="0"/>
              </a:rPr>
              <a:t>Turbidity</a:t>
            </a:r>
          </a:p>
          <a:p>
            <a:pPr eaLnBrk="1" hangingPunct="1">
              <a:lnSpc>
                <a:spcPct val="90000"/>
              </a:lnSpc>
              <a:buClr>
                <a:schemeClr val="tx1"/>
              </a:buClr>
              <a:buSzPct val="80000"/>
              <a:buFontTx/>
              <a:buChar char="•"/>
            </a:pPr>
            <a:r>
              <a:rPr lang="en-US" altLang="en-US">
                <a:latin typeface="Arial" charset="0"/>
              </a:rPr>
              <a:t>Fluorescence</a:t>
            </a:r>
          </a:p>
        </p:txBody>
      </p:sp>
      <p:pic>
        <p:nvPicPr>
          <p:cNvPr id="30724" name="Picture 4" descr="Real-time water-quality probe"/>
          <p:cNvPicPr>
            <a:picLocks noChangeAspect="1" noChangeArrowheads="1"/>
          </p:cNvPicPr>
          <p:nvPr/>
        </p:nvPicPr>
        <p:blipFill>
          <a:blip r:embed="rId3">
            <a:extLst>
              <a:ext uri="{28A0092B-C50C-407E-A947-70E740481C1C}">
                <a14:useLocalDpi xmlns:a14="http://schemas.microsoft.com/office/drawing/2010/main" val="0"/>
              </a:ext>
            </a:extLst>
          </a:blip>
          <a:srcRect t="20758" r="20755"/>
          <a:stretch>
            <a:fillRect/>
          </a:stretch>
        </p:blipFill>
        <p:spPr bwMode="auto">
          <a:xfrm>
            <a:off x="457200" y="2209800"/>
            <a:ext cx="419100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24" name="Rectangle 4"/>
          <p:cNvSpPr>
            <a:spLocks noGrp="1" noRot="1" noChangeArrowheads="1"/>
          </p:cNvSpPr>
          <p:nvPr>
            <p:ph type="title"/>
          </p:nvPr>
        </p:nvSpPr>
        <p:spPr>
          <a:xfrm>
            <a:off x="457200" y="274638"/>
            <a:ext cx="8229600" cy="587375"/>
          </a:xfrm>
        </p:spPr>
        <p:txBody>
          <a:bodyPr>
            <a:normAutofit fontScale="90000"/>
          </a:bodyPr>
          <a:lstStyle/>
          <a:p>
            <a:pPr fontAlgn="auto">
              <a:spcAft>
                <a:spcPts val="0"/>
              </a:spcAft>
              <a:defRPr/>
            </a:pPr>
            <a:r>
              <a:rPr lang="en-US" altLang="en-US" sz="3200" smtClean="0"/>
              <a:t>Real-time discharge and water-quality data</a:t>
            </a:r>
          </a:p>
        </p:txBody>
      </p:sp>
      <p:grpSp>
        <p:nvGrpSpPr>
          <p:cNvPr id="31747" name="Group 9"/>
          <p:cNvGrpSpPr>
            <a:grpSpLocks/>
          </p:cNvGrpSpPr>
          <p:nvPr/>
        </p:nvGrpSpPr>
        <p:grpSpPr bwMode="auto">
          <a:xfrm>
            <a:off x="685800" y="1003300"/>
            <a:ext cx="7886700" cy="5086350"/>
            <a:chOff x="206" y="424"/>
            <a:chExt cx="4968" cy="3204"/>
          </a:xfrm>
        </p:grpSpPr>
        <p:pic>
          <p:nvPicPr>
            <p:cNvPr id="31748" name="Picture 5" descr="QWRT4"/>
            <p:cNvPicPr>
              <a:picLocks noChangeAspect="1" noChangeArrowheads="1"/>
            </p:cNvPicPr>
            <p:nvPr/>
          </p:nvPicPr>
          <p:blipFill>
            <a:blip r:embed="rId3">
              <a:extLst>
                <a:ext uri="{28A0092B-C50C-407E-A947-70E740481C1C}">
                  <a14:useLocalDpi xmlns:a14="http://schemas.microsoft.com/office/drawing/2010/main" val="0"/>
                </a:ext>
              </a:extLst>
            </a:blip>
            <a:srcRect l="1860" t="20535" r="41861" b="28235"/>
            <a:stretch>
              <a:fillRect/>
            </a:stretch>
          </p:blipFill>
          <p:spPr bwMode="auto">
            <a:xfrm>
              <a:off x="206" y="2109"/>
              <a:ext cx="2303"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QWRT2"/>
            <p:cNvPicPr>
              <a:picLocks noChangeAspect="1" noChangeArrowheads="1"/>
            </p:cNvPicPr>
            <p:nvPr/>
          </p:nvPicPr>
          <p:blipFill>
            <a:blip r:embed="rId4">
              <a:extLst>
                <a:ext uri="{28A0092B-C50C-407E-A947-70E740481C1C}">
                  <a14:useLocalDpi xmlns:a14="http://schemas.microsoft.com/office/drawing/2010/main" val="0"/>
                </a:ext>
              </a:extLst>
            </a:blip>
            <a:srcRect l="1860" t="20535" r="41861" b="28235"/>
            <a:stretch>
              <a:fillRect/>
            </a:stretch>
          </p:blipFill>
          <p:spPr bwMode="auto">
            <a:xfrm>
              <a:off x="2871" y="424"/>
              <a:ext cx="2303"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QWRT3"/>
            <p:cNvPicPr>
              <a:picLocks noChangeAspect="1" noChangeArrowheads="1"/>
            </p:cNvPicPr>
            <p:nvPr/>
          </p:nvPicPr>
          <p:blipFill>
            <a:blip r:embed="rId5">
              <a:extLst>
                <a:ext uri="{28A0092B-C50C-407E-A947-70E740481C1C}">
                  <a14:useLocalDpi xmlns:a14="http://schemas.microsoft.com/office/drawing/2010/main" val="0"/>
                </a:ext>
              </a:extLst>
            </a:blip>
            <a:srcRect l="1860" t="20535" r="41861" b="28235"/>
            <a:stretch>
              <a:fillRect/>
            </a:stretch>
          </p:blipFill>
          <p:spPr bwMode="auto">
            <a:xfrm>
              <a:off x="2870" y="2108"/>
              <a:ext cx="2303"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8" descr="QWRT1"/>
            <p:cNvPicPr>
              <a:picLocks noChangeAspect="1" noChangeArrowheads="1"/>
            </p:cNvPicPr>
            <p:nvPr/>
          </p:nvPicPr>
          <p:blipFill>
            <a:blip r:embed="rId6">
              <a:extLst>
                <a:ext uri="{28A0092B-C50C-407E-A947-70E740481C1C}">
                  <a14:useLocalDpi xmlns:a14="http://schemas.microsoft.com/office/drawing/2010/main" val="0"/>
                </a:ext>
              </a:extLst>
            </a:blip>
            <a:srcRect l="1860" t="20535" r="41861" b="28235"/>
            <a:stretch>
              <a:fillRect/>
            </a:stretch>
          </p:blipFill>
          <p:spPr bwMode="auto">
            <a:xfrm>
              <a:off x="206" y="428"/>
              <a:ext cx="2303" cy="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he ChannelMaster’s innovative new design includes everything you need to collect high quality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95400"/>
            <a:ext cx="2857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ChannelMaster H-ADC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57600"/>
            <a:ext cx="28575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304800" y="3886200"/>
            <a:ext cx="42052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b="1">
                <a:latin typeface="Times New Roman" pitchFamily="18" charset="0"/>
              </a:rPr>
              <a:t>ADVM’s can also be used for continuous monitoring of suspended sediment</a:t>
            </a:r>
          </a:p>
          <a:p>
            <a:pPr eaLnBrk="1" hangingPunct="1">
              <a:spcBef>
                <a:spcPct val="0"/>
              </a:spcBef>
              <a:buClrTx/>
              <a:buSzTx/>
              <a:buFontTx/>
              <a:buNone/>
            </a:pPr>
            <a:endParaRPr lang="en-US" altLang="en-US" sz="1600" b="1" i="1">
              <a:latin typeface="Times New Roman" pitchFamily="18" charset="0"/>
            </a:endParaRPr>
          </a:p>
          <a:p>
            <a:pPr eaLnBrk="1" hangingPunct="1">
              <a:spcBef>
                <a:spcPct val="0"/>
              </a:spcBef>
              <a:buClrTx/>
              <a:buSzTx/>
              <a:buFontTx/>
              <a:buNone/>
            </a:pPr>
            <a:r>
              <a:rPr lang="en-US" altLang="en-US" sz="1600" b="1" i="1">
                <a:latin typeface="Times New Roman" pitchFamily="18" charset="0"/>
              </a:rPr>
              <a:t>The same instrument gives you both flow and sediment data.</a:t>
            </a:r>
          </a:p>
        </p:txBody>
      </p:sp>
      <p:sp>
        <p:nvSpPr>
          <p:cNvPr id="32773" name="Text Box 5"/>
          <p:cNvSpPr txBox="1">
            <a:spLocks noChangeArrowheads="1"/>
          </p:cNvSpPr>
          <p:nvPr/>
        </p:nvSpPr>
        <p:spPr bwMode="auto">
          <a:xfrm>
            <a:off x="2209800" y="304800"/>
            <a:ext cx="4575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b="1">
                <a:latin typeface="Times New Roman" pitchFamily="18" charset="0"/>
              </a:rPr>
              <a:t>Acoustic Doppler Velocity Meters</a:t>
            </a:r>
          </a:p>
          <a:p>
            <a:pPr algn="ctr" eaLnBrk="1" hangingPunct="1">
              <a:spcBef>
                <a:spcPct val="0"/>
              </a:spcBef>
              <a:buClrTx/>
              <a:buSzTx/>
              <a:buFontTx/>
              <a:buNone/>
            </a:pPr>
            <a:r>
              <a:rPr lang="en-US" altLang="en-US" sz="2400" b="1">
                <a:latin typeface="Times New Roman" pitchFamily="18" charset="0"/>
              </a:rPr>
              <a:t>(ADVM)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0978" name="Rectangle 2"/>
          <p:cNvSpPr>
            <a:spLocks noGrp="1" noRot="1" noChangeArrowheads="1"/>
          </p:cNvSpPr>
          <p:nvPr>
            <p:ph type="title"/>
          </p:nvPr>
        </p:nvSpPr>
        <p:spPr/>
        <p:txBody>
          <a:bodyPr lIns="92075" tIns="46038" rIns="92075" bIns="46038">
            <a:normAutofit fontScale="90000"/>
          </a:bodyPr>
          <a:lstStyle/>
          <a:p>
            <a:pPr fontAlgn="auto">
              <a:spcAft>
                <a:spcPts val="0"/>
              </a:spcAft>
              <a:defRPr/>
            </a:pPr>
            <a:r>
              <a:rPr lang="en-US" altLang="en-US" sz="3200" smtClean="0"/>
              <a:t>Acoustic Backscatter (ABS) can be correlated with sediment concentration in some cases.</a:t>
            </a:r>
          </a:p>
        </p:txBody>
      </p:sp>
      <p:pic>
        <p:nvPicPr>
          <p:cNvPr id="3379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613" y="2416175"/>
            <a:ext cx="8842375"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9410" name="Rectangle 2"/>
          <p:cNvSpPr>
            <a:spLocks noGrp="1" noRot="1" noChangeArrowheads="1"/>
          </p:cNvSpPr>
          <p:nvPr>
            <p:ph type="title"/>
          </p:nvPr>
        </p:nvSpPr>
        <p:spPr/>
        <p:txBody>
          <a:bodyPr>
            <a:normAutofit fontScale="90000"/>
          </a:bodyPr>
          <a:lstStyle/>
          <a:p>
            <a:pPr fontAlgn="auto">
              <a:spcAft>
                <a:spcPts val="0"/>
              </a:spcAft>
              <a:defRPr/>
            </a:pPr>
            <a:r>
              <a:rPr lang="en-US" altLang="en-US" sz="4000" dirty="0" smtClean="0"/>
              <a:t>Advances in Hydrological </a:t>
            </a:r>
            <a:br>
              <a:rPr lang="en-US" altLang="en-US" sz="4000" dirty="0" smtClean="0"/>
            </a:br>
            <a:r>
              <a:rPr lang="en-US" altLang="en-US" sz="4000" dirty="0" smtClean="0"/>
              <a:t>Monitoring Networks</a:t>
            </a:r>
          </a:p>
        </p:txBody>
      </p:sp>
      <p:sp>
        <p:nvSpPr>
          <p:cNvPr id="36868" name="Rectangle 4"/>
          <p:cNvSpPr>
            <a:spLocks noGrp="1" noChangeArrowheads="1"/>
          </p:cNvSpPr>
          <p:nvPr>
            <p:ph sz="half" idx="2"/>
          </p:nvPr>
        </p:nvSpPr>
        <p:spPr>
          <a:xfrm>
            <a:off x="541713" y="1927802"/>
            <a:ext cx="4038600" cy="4525963"/>
          </a:xfrm>
        </p:spPr>
        <p:txBody>
          <a:bodyPr/>
          <a:lstStyle/>
          <a:p>
            <a:r>
              <a:rPr lang="en-US" altLang="en-US" dirty="0" smtClean="0"/>
              <a:t>How are the data useful</a:t>
            </a:r>
          </a:p>
          <a:p>
            <a:r>
              <a:rPr lang="en-US" altLang="en-US" dirty="0" smtClean="0"/>
              <a:t>New data collection technologies</a:t>
            </a:r>
          </a:p>
          <a:p>
            <a:r>
              <a:rPr lang="en-US" altLang="en-US" sz="3200" dirty="0" smtClean="0">
                <a:solidFill>
                  <a:srgbClr val="FFFF00"/>
                </a:solidFill>
              </a:rPr>
              <a:t>New ways to make the data available and useful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5314" name="Rectangle 2"/>
          <p:cNvSpPr>
            <a:spLocks noGrp="1" noRot="1" noChangeArrowheads="1"/>
          </p:cNvSpPr>
          <p:nvPr>
            <p:ph type="title"/>
          </p:nvPr>
        </p:nvSpPr>
        <p:spPr/>
        <p:txBody>
          <a:bodyPr>
            <a:normAutofit fontScale="90000"/>
          </a:bodyPr>
          <a:lstStyle/>
          <a:p>
            <a:pPr fontAlgn="auto">
              <a:spcAft>
                <a:spcPts val="0"/>
              </a:spcAft>
              <a:defRPr/>
            </a:pPr>
            <a:r>
              <a:rPr lang="en-US" altLang="en-US" sz="4000" dirty="0" smtClean="0"/>
              <a:t>Hydrological Monitoring Systems</a:t>
            </a:r>
            <a:br>
              <a:rPr lang="en-US" altLang="en-US" sz="4000" dirty="0" smtClean="0"/>
            </a:br>
            <a:r>
              <a:rPr lang="en-US" altLang="en-US" sz="3100" dirty="0" smtClean="0"/>
              <a:t>Applications </a:t>
            </a:r>
            <a:r>
              <a:rPr lang="en-US" altLang="en-US" sz="3100" dirty="0" smtClean="0"/>
              <a:t>and Technology Advances</a:t>
            </a:r>
          </a:p>
        </p:txBody>
      </p:sp>
      <p:sp>
        <p:nvSpPr>
          <p:cNvPr id="17412" name="Rectangle 4"/>
          <p:cNvSpPr>
            <a:spLocks noGrp="1" noChangeArrowheads="1"/>
          </p:cNvSpPr>
          <p:nvPr>
            <p:ph sz="half" idx="2"/>
          </p:nvPr>
        </p:nvSpPr>
        <p:spPr>
          <a:xfrm>
            <a:off x="1057102" y="1678422"/>
            <a:ext cx="4038600" cy="3109710"/>
          </a:xfrm>
        </p:spPr>
        <p:txBody>
          <a:bodyPr/>
          <a:lstStyle/>
          <a:p>
            <a:r>
              <a:rPr lang="en-US" altLang="en-US" sz="3200" dirty="0" smtClean="0">
                <a:solidFill>
                  <a:srgbClr val="FFFF00"/>
                </a:solidFill>
              </a:rPr>
              <a:t>How are the data </a:t>
            </a:r>
            <a:r>
              <a:rPr lang="en-US" altLang="en-US" sz="3200" dirty="0" smtClean="0">
                <a:solidFill>
                  <a:srgbClr val="FFFF00"/>
                </a:solidFill>
              </a:rPr>
              <a:t>used</a:t>
            </a:r>
            <a:endParaRPr lang="en-US" altLang="en-US" sz="3200" dirty="0" smtClean="0">
              <a:solidFill>
                <a:srgbClr val="FFFF00"/>
              </a:solidFill>
            </a:endParaRPr>
          </a:p>
          <a:p>
            <a:r>
              <a:rPr lang="en-US" altLang="en-US" dirty="0" smtClean="0"/>
              <a:t>New data collection technologies</a:t>
            </a:r>
          </a:p>
          <a:p>
            <a:r>
              <a:rPr lang="en-US" altLang="en-US" dirty="0" smtClean="0"/>
              <a:t>New ways to make the data available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9474" name="Rectangle 2"/>
          <p:cNvSpPr>
            <a:spLocks noGrp="1" noRot="1" noChangeArrowheads="1"/>
          </p:cNvSpPr>
          <p:nvPr>
            <p:ph type="title"/>
          </p:nvPr>
        </p:nvSpPr>
        <p:spPr>
          <a:xfrm>
            <a:off x="457200" y="457200"/>
            <a:ext cx="8226425" cy="1362075"/>
          </a:xfrm>
        </p:spPr>
        <p:txBody>
          <a:bodyPr/>
          <a:lstStyle/>
          <a:p>
            <a:pPr fontAlgn="auto">
              <a:spcAft>
                <a:spcPts val="0"/>
              </a:spcAft>
              <a:defRPr/>
            </a:pPr>
            <a:r>
              <a:rPr lang="en-US" altLang="en-US" dirty="0" smtClean="0"/>
              <a:t>Real-Time Hydrologic Data</a:t>
            </a:r>
          </a:p>
        </p:txBody>
      </p:sp>
      <p:sp>
        <p:nvSpPr>
          <p:cNvPr id="37891" name="Rectangle 3"/>
          <p:cNvSpPr>
            <a:spLocks noGrp="1" noChangeArrowheads="1"/>
          </p:cNvSpPr>
          <p:nvPr>
            <p:ph idx="1"/>
          </p:nvPr>
        </p:nvSpPr>
        <p:spPr>
          <a:xfrm>
            <a:off x="685800" y="1981200"/>
            <a:ext cx="8458200" cy="3054350"/>
          </a:xfrm>
        </p:spPr>
        <p:txBody>
          <a:bodyPr/>
          <a:lstStyle/>
          <a:p>
            <a:r>
              <a:rPr lang="en-US" altLang="en-US" smtClean="0"/>
              <a:t>Data available for rapid decisions</a:t>
            </a:r>
          </a:p>
          <a:p>
            <a:r>
              <a:rPr lang="en-US" altLang="en-US" smtClean="0"/>
              <a:t>Improves quality and completeness of data for long-term uses</a:t>
            </a:r>
          </a:p>
          <a:p>
            <a:r>
              <a:rPr lang="en-US" altLang="en-US" smtClean="0"/>
              <a:t>Increases public awareness of the resource and issues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38125" y="871538"/>
            <a:ext cx="868045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a:spcBef>
                <a:spcPct val="0"/>
              </a:spcBef>
              <a:buClrTx/>
              <a:buSzTx/>
              <a:buFontTx/>
              <a:buNone/>
            </a:pPr>
            <a:r>
              <a:rPr lang="en-US" altLang="en-US" sz="5400" b="1">
                <a:solidFill>
                  <a:schemeClr val="tx2"/>
                </a:solidFill>
                <a:latin typeface="Arial" charset="0"/>
              </a:rPr>
              <a:t>Real-time streamflow data</a:t>
            </a:r>
            <a:br>
              <a:rPr lang="en-US" altLang="en-US" sz="5400" b="1">
                <a:solidFill>
                  <a:schemeClr val="tx2"/>
                </a:solidFill>
                <a:latin typeface="Arial" charset="0"/>
              </a:rPr>
            </a:br>
            <a:r>
              <a:rPr lang="en-US" altLang="en-US" sz="5400" b="1">
                <a:solidFill>
                  <a:schemeClr val="tx2"/>
                </a:solidFill>
                <a:latin typeface="Arial" charset="0"/>
              </a:rPr>
              <a:t/>
            </a:r>
            <a:br>
              <a:rPr lang="en-US" altLang="en-US" sz="5400" b="1">
                <a:solidFill>
                  <a:schemeClr val="tx2"/>
                </a:solidFill>
                <a:latin typeface="Arial" charset="0"/>
              </a:rPr>
            </a:br>
            <a:r>
              <a:rPr lang="en-US" altLang="en-US" sz="4400" b="1">
                <a:latin typeface="Arial" charset="0"/>
              </a:rPr>
              <a:t>Waterwatch</a:t>
            </a:r>
            <a:r>
              <a:rPr lang="en-US" altLang="en-US" sz="4000" b="1">
                <a:latin typeface="Arial" charset="0"/>
              </a:rPr>
              <a:t/>
            </a:r>
            <a:br>
              <a:rPr lang="en-US" altLang="en-US" sz="4000" b="1">
                <a:latin typeface="Arial" charset="0"/>
              </a:rPr>
            </a:br>
            <a:r>
              <a:rPr lang="en-US" altLang="en-US" sz="4000" b="1">
                <a:latin typeface="Arial" charset="0"/>
                <a:hlinkClick r:id="rId3"/>
              </a:rPr>
              <a:t>water.usgs.gov/waterwatch</a:t>
            </a:r>
            <a:endParaRPr lang="en-US" altLang="en-US" sz="4000" b="1">
              <a:latin typeface="Arial" charset="0"/>
            </a:endParaRPr>
          </a:p>
          <a:p>
            <a:pPr algn="ctr">
              <a:spcBef>
                <a:spcPct val="0"/>
              </a:spcBef>
              <a:buClrTx/>
              <a:buSzTx/>
              <a:buFontTx/>
              <a:buNone/>
            </a:pPr>
            <a:endParaRPr lang="en-US" altLang="en-US" sz="4000" b="1">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210" name="Picture 2"/>
          <p:cNvPicPr>
            <a:picLocks noChangeAspect="1" noChangeArrowheads="1"/>
          </p:cNvPicPr>
          <p:nvPr/>
        </p:nvPicPr>
        <p:blipFill>
          <a:blip r:embed="rId4">
            <a:extLst>
              <a:ext uri="{28A0092B-C50C-407E-A947-70E740481C1C}">
                <a14:useLocalDpi xmlns:a14="http://schemas.microsoft.com/office/drawing/2010/main" val="0"/>
              </a:ext>
            </a:extLst>
          </a:blip>
          <a:srcRect l="1489" t="20370" r="26170" b="3909"/>
          <a:stretch>
            <a:fillRect/>
          </a:stretch>
        </p:blipFill>
        <p:spPr bwMode="auto">
          <a:xfrm>
            <a:off x="1066800" y="284163"/>
            <a:ext cx="6977063"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8211" name="AutoShape 3"/>
          <p:cNvSpPr>
            <a:spLocks noChangeArrowheads="1"/>
          </p:cNvSpPr>
          <p:nvPr/>
        </p:nvSpPr>
        <p:spPr bwMode="auto">
          <a:xfrm>
            <a:off x="3990975" y="3049588"/>
            <a:ext cx="976313" cy="485775"/>
          </a:xfrm>
          <a:prstGeom prst="rightArrow">
            <a:avLst>
              <a:gd name="adj1" fmla="val 50000"/>
              <a:gd name="adj2" fmla="val 50245"/>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24282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8211"/>
                                        </p:tgtEl>
                                        <p:attrNameLst>
                                          <p:attrName>style.visibility</p:attrName>
                                        </p:attrNameLst>
                                      </p:cBhvr>
                                      <p:to>
                                        <p:strVal val="visible"/>
                                      </p:to>
                                    </p:set>
                                    <p:anim calcmode="lin" valueType="num">
                                      <p:cBhvr additive="base">
                                        <p:cTn id="7" dur="500" fill="hold"/>
                                        <p:tgtEl>
                                          <p:spTgt spid="478211"/>
                                        </p:tgtEl>
                                        <p:attrNameLst>
                                          <p:attrName>ppt_x</p:attrName>
                                        </p:attrNameLst>
                                      </p:cBhvr>
                                      <p:tavLst>
                                        <p:tav tm="0">
                                          <p:val>
                                            <p:strVal val="0-#ppt_w/2"/>
                                          </p:val>
                                        </p:tav>
                                        <p:tav tm="100000">
                                          <p:val>
                                            <p:strVal val="#ppt_x"/>
                                          </p:val>
                                        </p:tav>
                                      </p:tavLst>
                                    </p:anim>
                                    <p:anim calcmode="lin" valueType="num">
                                      <p:cBhvr additive="base">
                                        <p:cTn id="8" dur="500" fill="hold"/>
                                        <p:tgtEl>
                                          <p:spTgt spid="4782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234" name="Picture 2"/>
          <p:cNvPicPr>
            <a:picLocks noChangeAspect="1" noChangeArrowheads="1"/>
          </p:cNvPicPr>
          <p:nvPr/>
        </p:nvPicPr>
        <p:blipFill>
          <a:blip r:embed="rId4">
            <a:extLst>
              <a:ext uri="{28A0092B-C50C-407E-A947-70E740481C1C}">
                <a14:useLocalDpi xmlns:a14="http://schemas.microsoft.com/office/drawing/2010/main" val="0"/>
              </a:ext>
            </a:extLst>
          </a:blip>
          <a:srcRect t="31720" r="34375" b="4839"/>
          <a:stretch>
            <a:fillRect/>
          </a:stretch>
        </p:blipFill>
        <p:spPr bwMode="auto">
          <a:xfrm>
            <a:off x="1358900" y="1412875"/>
            <a:ext cx="6400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9235" name="AutoShape 3"/>
          <p:cNvSpPr>
            <a:spLocks noChangeArrowheads="1"/>
          </p:cNvSpPr>
          <p:nvPr/>
        </p:nvSpPr>
        <p:spPr bwMode="auto">
          <a:xfrm>
            <a:off x="4191000" y="4800600"/>
            <a:ext cx="976313" cy="485775"/>
          </a:xfrm>
          <a:prstGeom prst="rightArrow">
            <a:avLst>
              <a:gd name="adj1" fmla="val 50000"/>
              <a:gd name="adj2" fmla="val 50245"/>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9236" name="Text Box 4"/>
          <p:cNvSpPr txBox="1">
            <a:spLocks noChangeArrowheads="1"/>
          </p:cNvSpPr>
          <p:nvPr/>
        </p:nvSpPr>
        <p:spPr bwMode="auto">
          <a:xfrm>
            <a:off x="685800" y="298450"/>
            <a:ext cx="83153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b="1">
                <a:solidFill>
                  <a:schemeClr val="tx2"/>
                </a:solidFill>
                <a:latin typeface="Arial" charset="0"/>
              </a:rPr>
              <a:t>Water.usgs.gov/waterwatch</a:t>
            </a:r>
          </a:p>
        </p:txBody>
      </p:sp>
    </p:spTree>
    <p:extLst>
      <p:ext uri="{BB962C8B-B14F-4D97-AF65-F5344CB8AC3E}">
        <p14:creationId xmlns:p14="http://schemas.microsoft.com/office/powerpoint/2010/main" val="3126944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9235"/>
                                        </p:tgtEl>
                                        <p:attrNameLst>
                                          <p:attrName>style.visibility</p:attrName>
                                        </p:attrNameLst>
                                      </p:cBhvr>
                                      <p:to>
                                        <p:strVal val="visible"/>
                                      </p:to>
                                    </p:set>
                                    <p:anim calcmode="lin" valueType="num">
                                      <p:cBhvr additive="base">
                                        <p:cTn id="7" dur="500" fill="hold"/>
                                        <p:tgtEl>
                                          <p:spTgt spid="479235"/>
                                        </p:tgtEl>
                                        <p:attrNameLst>
                                          <p:attrName>ppt_x</p:attrName>
                                        </p:attrNameLst>
                                      </p:cBhvr>
                                      <p:tavLst>
                                        <p:tav tm="0">
                                          <p:val>
                                            <p:strVal val="0-#ppt_w/2"/>
                                          </p:val>
                                        </p:tav>
                                        <p:tav tm="100000">
                                          <p:val>
                                            <p:strVal val="#ppt_x"/>
                                          </p:val>
                                        </p:tav>
                                      </p:tavLst>
                                    </p:anim>
                                    <p:anim calcmode="lin" valueType="num">
                                      <p:cBhvr additive="base">
                                        <p:cTn id="8" dur="500" fill="hold"/>
                                        <p:tgtEl>
                                          <p:spTgt spid="4792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8" name="Picture 2"/>
          <p:cNvPicPr>
            <a:picLocks noChangeAspect="1" noChangeArrowheads="1"/>
          </p:cNvPicPr>
          <p:nvPr/>
        </p:nvPicPr>
        <p:blipFill>
          <a:blip r:embed="rId3">
            <a:extLst>
              <a:ext uri="{28A0092B-C50C-407E-A947-70E740481C1C}">
                <a14:useLocalDpi xmlns:a14="http://schemas.microsoft.com/office/drawing/2010/main" val="0"/>
              </a:ext>
            </a:extLst>
          </a:blip>
          <a:srcRect l="-2370" r="34375" b="3763"/>
          <a:stretch>
            <a:fillRect/>
          </a:stretch>
        </p:blipFill>
        <p:spPr bwMode="auto">
          <a:xfrm>
            <a:off x="1827213" y="407988"/>
            <a:ext cx="5418137"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120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7" name="Rectangle 5"/>
          <p:cNvSpPr>
            <a:spLocks noGrp="1" noRot="1" noChangeArrowheads="1"/>
          </p:cNvSpPr>
          <p:nvPr>
            <p:ph type="title"/>
          </p:nvPr>
        </p:nvSpPr>
        <p:spPr>
          <a:xfrm>
            <a:off x="457200" y="274638"/>
            <a:ext cx="8229600" cy="1143000"/>
          </a:xfrm>
        </p:spPr>
        <p:txBody>
          <a:bodyPr/>
          <a:lstStyle/>
          <a:p>
            <a:r>
              <a:rPr lang="en-US" altLang="en-US" sz="4000" dirty="0" smtClean="0"/>
              <a:t>Hydrological </a:t>
            </a:r>
            <a:r>
              <a:rPr lang="en-US" altLang="en-US" sz="4000" dirty="0"/>
              <a:t>Data Network </a:t>
            </a:r>
            <a:br>
              <a:rPr lang="en-US" altLang="en-US" sz="4000" dirty="0"/>
            </a:br>
            <a:r>
              <a:rPr lang="en-US" altLang="en-US" sz="4000" dirty="0"/>
              <a:t>in Ukraine</a:t>
            </a:r>
          </a:p>
        </p:txBody>
      </p:sp>
      <p:pic>
        <p:nvPicPr>
          <p:cNvPr id="571396" name="Picture 4" descr="Tisa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08209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Rot="1" noChangeArrowheads="1"/>
          </p:cNvSpPr>
          <p:nvPr>
            <p:ph type="title"/>
          </p:nvPr>
        </p:nvSpPr>
        <p:spPr>
          <a:xfrm>
            <a:off x="457200" y="274638"/>
            <a:ext cx="8229600" cy="1143000"/>
          </a:xfrm>
        </p:spPr>
        <p:txBody>
          <a:bodyPr/>
          <a:lstStyle/>
          <a:p>
            <a:r>
              <a:rPr lang="en-US" altLang="en-US"/>
              <a:t>Data Relay and Web Posting</a:t>
            </a:r>
          </a:p>
        </p:txBody>
      </p:sp>
      <p:pic>
        <p:nvPicPr>
          <p:cNvPr id="573445" name="Picture 5" descr="Tisa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9547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Rot="1" noChangeArrowheads="1"/>
          </p:cNvSpPr>
          <p:nvPr>
            <p:ph type="title"/>
          </p:nvPr>
        </p:nvSpPr>
        <p:spPr>
          <a:xfrm>
            <a:off x="457200" y="274638"/>
            <a:ext cx="8229600" cy="1143000"/>
          </a:xfrm>
        </p:spPr>
        <p:txBody>
          <a:bodyPr/>
          <a:lstStyle/>
          <a:p>
            <a:r>
              <a:rPr lang="en-US" altLang="en-US"/>
              <a:t>Kosivska River</a:t>
            </a:r>
          </a:p>
        </p:txBody>
      </p:sp>
      <p:pic>
        <p:nvPicPr>
          <p:cNvPr id="574469" name="Picture 5" descr="Tisa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35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5490" name="Rectangle 2"/>
          <p:cNvSpPr>
            <a:spLocks noGrp="1" noRot="1" noChangeArrowheads="1"/>
          </p:cNvSpPr>
          <p:nvPr>
            <p:ph type="title" sz="quarter"/>
          </p:nvPr>
        </p:nvSpPr>
        <p:spPr/>
        <p:txBody>
          <a:bodyPr/>
          <a:lstStyle/>
          <a:p>
            <a:r>
              <a:rPr lang="en-US" altLang="en-US" sz="4000"/>
              <a:t>Kosivska River </a:t>
            </a:r>
            <a:br>
              <a:rPr lang="en-US" altLang="en-US" sz="4000"/>
            </a:br>
            <a:r>
              <a:rPr lang="en-US" altLang="en-US" sz="4000"/>
              <a:t>Real-time Data (stage, temp, precip)</a:t>
            </a:r>
          </a:p>
        </p:txBody>
      </p:sp>
      <p:pic>
        <p:nvPicPr>
          <p:cNvPr id="575493" name="Picture 5" descr="48001502406370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90613" y="4187825"/>
            <a:ext cx="3038475" cy="251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5494" name="Picture 6" descr="48001502406370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81575" y="1457325"/>
            <a:ext cx="3038475" cy="251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5496" name="Picture 8" descr="480015024063700"/>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092200" y="1462088"/>
            <a:ext cx="3038475" cy="251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5498" name="Picture 10" descr="480015024063700"/>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979988" y="4176713"/>
            <a:ext cx="3038475" cy="251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73533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Rot="1" noChangeArrowheads="1"/>
          </p:cNvSpPr>
          <p:nvPr>
            <p:ph type="title"/>
          </p:nvPr>
        </p:nvSpPr>
        <p:spPr>
          <a:xfrm>
            <a:off x="457200" y="457200"/>
            <a:ext cx="8226425" cy="1362075"/>
          </a:xfrm>
        </p:spPr>
        <p:txBody>
          <a:bodyPr/>
          <a:lstStyle/>
          <a:p>
            <a:r>
              <a:rPr lang="en-US" altLang="en-US" dirty="0"/>
              <a:t>Long-term Hydrologic Data</a:t>
            </a:r>
          </a:p>
        </p:txBody>
      </p:sp>
      <p:sp>
        <p:nvSpPr>
          <p:cNvPr id="582659" name="Rectangle 3"/>
          <p:cNvSpPr>
            <a:spLocks noGrp="1" noChangeArrowheads="1"/>
          </p:cNvSpPr>
          <p:nvPr>
            <p:ph type="body" idx="1"/>
          </p:nvPr>
        </p:nvSpPr>
        <p:spPr>
          <a:xfrm>
            <a:off x="685800" y="1981200"/>
            <a:ext cx="8458200" cy="3054350"/>
          </a:xfrm>
        </p:spPr>
        <p:txBody>
          <a:bodyPr/>
          <a:lstStyle/>
          <a:p>
            <a:r>
              <a:rPr lang="en-US" altLang="en-US"/>
              <a:t>Water resources assessments</a:t>
            </a:r>
            <a:br>
              <a:rPr lang="en-US" altLang="en-US"/>
            </a:br>
            <a:r>
              <a:rPr lang="en-US" altLang="en-US" sz="2400" i="1"/>
              <a:t>Hydropower</a:t>
            </a:r>
            <a:br>
              <a:rPr lang="en-US" altLang="en-US" sz="2400" i="1"/>
            </a:br>
            <a:r>
              <a:rPr lang="en-US" altLang="en-US" sz="2400" i="1"/>
              <a:t>Irrigation</a:t>
            </a:r>
            <a:br>
              <a:rPr lang="en-US" altLang="en-US" sz="2400" i="1"/>
            </a:br>
            <a:r>
              <a:rPr lang="en-US" altLang="en-US" sz="2400" i="1"/>
              <a:t>Public supply</a:t>
            </a:r>
          </a:p>
          <a:p>
            <a:r>
              <a:rPr lang="en-US" altLang="en-US"/>
              <a:t>Flood risk assessments</a:t>
            </a:r>
          </a:p>
          <a:p>
            <a:r>
              <a:rPr lang="en-US" altLang="en-US"/>
              <a:t>Water quality trends assessments</a:t>
            </a:r>
          </a:p>
        </p:txBody>
      </p:sp>
    </p:spTree>
    <p:extLst>
      <p:ext uri="{BB962C8B-B14F-4D97-AF65-F5344CB8AC3E}">
        <p14:creationId xmlns:p14="http://schemas.microsoft.com/office/powerpoint/2010/main" val="182067979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114" name="Rectangle 2"/>
          <p:cNvSpPr>
            <a:spLocks noGrp="1" noRot="1" noChangeArrowheads="1"/>
          </p:cNvSpPr>
          <p:nvPr>
            <p:ph type="title"/>
          </p:nvPr>
        </p:nvSpPr>
        <p:spPr>
          <a:xfrm>
            <a:off x="514350" y="708025"/>
            <a:ext cx="7886700" cy="2635250"/>
          </a:xfrm>
        </p:spPr>
        <p:txBody>
          <a:bodyPr/>
          <a:lstStyle/>
          <a:p>
            <a:pPr algn="l" fontAlgn="auto">
              <a:spcAft>
                <a:spcPts val="0"/>
              </a:spcAft>
              <a:defRPr/>
            </a:pPr>
            <a:r>
              <a:rPr lang="en-US" altLang="en-US" smtClean="0"/>
              <a:t>Effective management of water resources depends on accurate and timely information:</a:t>
            </a:r>
          </a:p>
        </p:txBody>
      </p:sp>
      <p:sp>
        <p:nvSpPr>
          <p:cNvPr id="18435" name="Rectangle 3"/>
          <p:cNvSpPr>
            <a:spLocks noGrp="1" noChangeArrowheads="1"/>
          </p:cNvSpPr>
          <p:nvPr>
            <p:ph idx="1"/>
          </p:nvPr>
        </p:nvSpPr>
        <p:spPr>
          <a:xfrm>
            <a:off x="266700" y="3733800"/>
            <a:ext cx="8629650" cy="2039938"/>
          </a:xfrm>
        </p:spPr>
        <p:txBody>
          <a:bodyPr/>
          <a:lstStyle/>
          <a:p>
            <a:pPr>
              <a:lnSpc>
                <a:spcPct val="90000"/>
              </a:lnSpc>
            </a:pPr>
            <a:r>
              <a:rPr lang="en-US" altLang="en-US" sz="3600" smtClean="0"/>
              <a:t>Short term operating decisions</a:t>
            </a:r>
            <a:br>
              <a:rPr lang="en-US" altLang="en-US" sz="3600" smtClean="0"/>
            </a:br>
            <a:r>
              <a:rPr lang="en-US" altLang="en-US" i="1" smtClean="0"/>
              <a:t>Require real-time data</a:t>
            </a:r>
          </a:p>
          <a:p>
            <a:pPr>
              <a:lnSpc>
                <a:spcPct val="90000"/>
              </a:lnSpc>
            </a:pPr>
            <a:r>
              <a:rPr lang="en-US" altLang="en-US" sz="3600" smtClean="0"/>
              <a:t>Long term management decisions</a:t>
            </a:r>
            <a:br>
              <a:rPr lang="en-US" altLang="en-US" sz="3600" smtClean="0"/>
            </a:br>
            <a:r>
              <a:rPr lang="en-US" altLang="en-US" i="1" smtClean="0"/>
              <a:t>Require long-term data</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4898" name="Rectangle 2"/>
          <p:cNvSpPr>
            <a:spLocks noGrp="1" noRot="1" noChangeArrowheads="1"/>
          </p:cNvSpPr>
          <p:nvPr>
            <p:ph type="title"/>
          </p:nvPr>
        </p:nvSpPr>
        <p:spPr>
          <a:xfrm>
            <a:off x="485775" y="844550"/>
            <a:ext cx="8272463" cy="4406900"/>
          </a:xfrm>
        </p:spPr>
        <p:txBody>
          <a:bodyPr/>
          <a:lstStyle/>
          <a:p>
            <a:pPr fontAlgn="auto">
              <a:spcAft>
                <a:spcPts val="0"/>
              </a:spcAft>
              <a:defRPr/>
            </a:pPr>
            <a:r>
              <a:rPr lang="en-US" altLang="en-US" smtClean="0"/>
              <a:t>StreamStats</a:t>
            </a:r>
            <a:r>
              <a:rPr lang="en-US" altLang="en-US" sz="4000" smtClean="0"/>
              <a:t> </a:t>
            </a:r>
            <a:br>
              <a:rPr lang="en-US" altLang="en-US" sz="4000" smtClean="0"/>
            </a:br>
            <a:r>
              <a:rPr lang="en-US" altLang="en-US" sz="4000" b="0" smtClean="0"/>
              <a:t>GIS-based Watershed Analysis</a:t>
            </a:r>
            <a:br>
              <a:rPr lang="en-US" altLang="en-US" sz="4000" b="0" smtClean="0"/>
            </a:br>
            <a:r>
              <a:rPr lang="en-US" altLang="en-US" sz="4000" b="0" smtClean="0"/>
              <a:t/>
            </a:r>
            <a:br>
              <a:rPr lang="en-US" altLang="en-US" sz="4000" b="0" smtClean="0"/>
            </a:br>
            <a:r>
              <a:rPr lang="en-US" altLang="en-US" sz="4000" b="0" smtClean="0"/>
              <a:t/>
            </a:r>
            <a:br>
              <a:rPr lang="en-US" altLang="en-US" sz="4000" b="0" smtClean="0"/>
            </a:br>
            <a:r>
              <a:rPr lang="en-US" altLang="en-US" sz="4000" smtClean="0">
                <a:hlinkClick r:id="rId3"/>
              </a:rPr>
              <a:t>Welcome to StreamStats</a:t>
            </a:r>
            <a:endParaRPr lang="en-US" altLang="en-US" sz="40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rrowheads="1"/>
          </p:cNvSpPr>
          <p:nvPr>
            <p:ph type="title"/>
          </p:nvPr>
        </p:nvSpPr>
        <p:spPr>
          <a:xfrm>
            <a:off x="473075" y="0"/>
            <a:ext cx="8229600" cy="1143000"/>
          </a:xfrm>
        </p:spPr>
        <p:txBody>
          <a:bodyPr>
            <a:normAutofit fontScale="90000"/>
          </a:bodyPr>
          <a:lstStyle/>
          <a:p>
            <a:r>
              <a:rPr lang="en-US" altLang="en-US"/>
              <a:t>StreamStats</a:t>
            </a:r>
            <a:r>
              <a:rPr lang="en-US" altLang="en-US" sz="4000"/>
              <a:t> </a:t>
            </a:r>
            <a:br>
              <a:rPr lang="en-US" altLang="en-US" sz="4000"/>
            </a:br>
            <a:r>
              <a:rPr lang="en-US" altLang="en-US" sz="4000" b="0"/>
              <a:t>GIS-based Watershed Analysis</a:t>
            </a:r>
          </a:p>
        </p:txBody>
      </p:sp>
      <p:pic>
        <p:nvPicPr>
          <p:cNvPr id="464905" name="Picture 9" descr="StreamStat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1217613"/>
            <a:ext cx="7007225" cy="484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591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Rot="1" noChangeArrowheads="1"/>
          </p:cNvSpPr>
          <p:nvPr>
            <p:ph type="title"/>
          </p:nvPr>
        </p:nvSpPr>
        <p:spPr>
          <a:xfrm>
            <a:off x="473075" y="0"/>
            <a:ext cx="8229600" cy="1143000"/>
          </a:xfrm>
        </p:spPr>
        <p:txBody>
          <a:bodyPr>
            <a:normAutofit fontScale="90000"/>
          </a:bodyPr>
          <a:lstStyle/>
          <a:p>
            <a:r>
              <a:rPr lang="en-US" altLang="en-US"/>
              <a:t>StreamStats</a:t>
            </a:r>
            <a:r>
              <a:rPr lang="en-US" altLang="en-US" sz="4000"/>
              <a:t> </a:t>
            </a:r>
            <a:br>
              <a:rPr lang="en-US" altLang="en-US" sz="4000"/>
            </a:br>
            <a:r>
              <a:rPr lang="en-US" altLang="en-US" sz="4000" b="0"/>
              <a:t>GIS-based Watershed Analysis</a:t>
            </a:r>
          </a:p>
        </p:txBody>
      </p:sp>
      <p:pic>
        <p:nvPicPr>
          <p:cNvPr id="516100" name="Picture 4" descr="StreamStat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713" y="1236663"/>
            <a:ext cx="6124575" cy="549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638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rrowheads="1"/>
          </p:cNvSpPr>
          <p:nvPr>
            <p:ph type="title"/>
          </p:nvPr>
        </p:nvSpPr>
        <p:spPr>
          <a:xfrm>
            <a:off x="473075" y="0"/>
            <a:ext cx="8229600" cy="1143000"/>
          </a:xfrm>
        </p:spPr>
        <p:txBody>
          <a:bodyPr>
            <a:normAutofit fontScale="90000"/>
          </a:bodyPr>
          <a:lstStyle/>
          <a:p>
            <a:r>
              <a:rPr lang="en-US" altLang="en-US"/>
              <a:t>StreamStats</a:t>
            </a:r>
            <a:r>
              <a:rPr lang="en-US" altLang="en-US" sz="4000"/>
              <a:t> </a:t>
            </a:r>
            <a:br>
              <a:rPr lang="en-US" altLang="en-US" sz="4000"/>
            </a:br>
            <a:r>
              <a:rPr lang="en-US" altLang="en-US" sz="4000" b="0"/>
              <a:t>GIS-based Watershed Analysis</a:t>
            </a:r>
          </a:p>
        </p:txBody>
      </p:sp>
      <p:pic>
        <p:nvPicPr>
          <p:cNvPr id="517124" name="Picture 4" descr="StreamSta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108075"/>
            <a:ext cx="6094413"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326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Rot="1" noChangeArrowheads="1"/>
          </p:cNvSpPr>
          <p:nvPr>
            <p:ph type="title"/>
          </p:nvPr>
        </p:nvSpPr>
        <p:spPr>
          <a:xfrm>
            <a:off x="457200" y="457200"/>
            <a:ext cx="8226425" cy="1362075"/>
          </a:xfrm>
        </p:spPr>
        <p:txBody>
          <a:bodyPr/>
          <a:lstStyle/>
          <a:p>
            <a:r>
              <a:rPr lang="en-US" altLang="en-US" dirty="0" smtClean="0"/>
              <a:t>Overview of Hydrological Monitoring Systems</a:t>
            </a:r>
            <a:endParaRPr lang="en-US" altLang="en-US" dirty="0"/>
          </a:p>
        </p:txBody>
      </p:sp>
      <p:sp>
        <p:nvSpPr>
          <p:cNvPr id="582659" name="Rectangle 3"/>
          <p:cNvSpPr>
            <a:spLocks noGrp="1" noChangeArrowheads="1"/>
          </p:cNvSpPr>
          <p:nvPr>
            <p:ph type="body" idx="1"/>
          </p:nvPr>
        </p:nvSpPr>
        <p:spPr>
          <a:xfrm>
            <a:off x="436418" y="1997825"/>
            <a:ext cx="8458200" cy="4369724"/>
          </a:xfrm>
        </p:spPr>
        <p:txBody>
          <a:bodyPr/>
          <a:lstStyle/>
          <a:p>
            <a:r>
              <a:rPr lang="en-US" altLang="en-US" dirty="0" smtClean="0"/>
              <a:t>These are just some examples to help you understand the value of your Hydrological Monitoring System.</a:t>
            </a:r>
          </a:p>
          <a:p>
            <a:r>
              <a:rPr lang="en-US" altLang="en-US" dirty="0" smtClean="0"/>
              <a:t>It’s important that you begin to think of new ways to obtain, manage, and use your data for the benefit of your city, state, and all of India!</a:t>
            </a:r>
          </a:p>
          <a:p>
            <a:r>
              <a:rPr lang="en-US" altLang="en-US" dirty="0" smtClean="0"/>
              <a:t>The possibilities are limitless. It just takes people with </a:t>
            </a:r>
            <a:r>
              <a:rPr lang="en-US" altLang="en-US" u="sng" dirty="0" smtClean="0"/>
              <a:t>imagination</a:t>
            </a:r>
            <a:r>
              <a:rPr lang="en-US" altLang="en-US" dirty="0" smtClean="0"/>
              <a:t> and </a:t>
            </a:r>
            <a:r>
              <a:rPr lang="en-US" altLang="en-US" u="sng" dirty="0" smtClean="0"/>
              <a:t>a good attitude </a:t>
            </a:r>
            <a:r>
              <a:rPr lang="en-US" altLang="en-US" dirty="0" smtClean="0"/>
              <a:t>to make it happen!</a:t>
            </a:r>
            <a:endParaRPr lang="en-US" altLang="en-US" dirty="0"/>
          </a:p>
        </p:txBody>
      </p:sp>
    </p:spTree>
    <p:extLst>
      <p:ext uri="{BB962C8B-B14F-4D97-AF65-F5344CB8AC3E}">
        <p14:creationId xmlns:p14="http://schemas.microsoft.com/office/powerpoint/2010/main" val="2806540899"/>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9108" name="Rectangle 4"/>
          <p:cNvSpPr>
            <a:spLocks noGrp="1" noRot="1" noChangeArrowheads="1"/>
          </p:cNvSpPr>
          <p:nvPr>
            <p:ph type="title"/>
          </p:nvPr>
        </p:nvSpPr>
        <p:spPr>
          <a:xfrm>
            <a:off x="407988" y="2365375"/>
            <a:ext cx="8229600" cy="1143000"/>
          </a:xfrm>
        </p:spPr>
        <p:txBody>
          <a:bodyPr>
            <a:normAutofit fontScale="90000"/>
          </a:bodyPr>
          <a:lstStyle/>
          <a:p>
            <a:pPr fontAlgn="auto">
              <a:spcAft>
                <a:spcPts val="0"/>
              </a:spcAft>
              <a:defRPr/>
            </a:pPr>
            <a:r>
              <a:rPr lang="en-US" altLang="en-US" sz="5400" smtClean="0"/>
              <a:t>Questions or Comments?</a:t>
            </a:r>
          </a:p>
        </p:txBody>
      </p:sp>
      <p:pic>
        <p:nvPicPr>
          <p:cNvPr id="43011"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13" y="5797550"/>
            <a:ext cx="109061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Rectangle 2"/>
          <p:cNvSpPr>
            <a:spLocks noGrp="1" noRot="1" noChangeArrowheads="1"/>
          </p:cNvSpPr>
          <p:nvPr>
            <p:ph type="title"/>
          </p:nvPr>
        </p:nvSpPr>
        <p:spPr>
          <a:xfrm>
            <a:off x="514350" y="419100"/>
            <a:ext cx="7886700" cy="857250"/>
          </a:xfrm>
        </p:spPr>
        <p:txBody>
          <a:bodyPr/>
          <a:lstStyle/>
          <a:p>
            <a:pPr fontAlgn="auto">
              <a:spcAft>
                <a:spcPts val="0"/>
              </a:spcAft>
              <a:defRPr/>
            </a:pPr>
            <a:r>
              <a:rPr lang="en-US" altLang="en-US" sz="4000" smtClean="0"/>
              <a:t>Short term decisions</a:t>
            </a:r>
          </a:p>
        </p:txBody>
      </p:sp>
      <p:sp>
        <p:nvSpPr>
          <p:cNvPr id="19459" name="Rectangle 3"/>
          <p:cNvSpPr>
            <a:spLocks noGrp="1" noChangeArrowheads="1"/>
          </p:cNvSpPr>
          <p:nvPr>
            <p:ph idx="1"/>
          </p:nvPr>
        </p:nvSpPr>
        <p:spPr>
          <a:xfrm>
            <a:off x="266700" y="1371600"/>
            <a:ext cx="8629650" cy="4371975"/>
          </a:xfrm>
        </p:spPr>
        <p:txBody>
          <a:bodyPr/>
          <a:lstStyle/>
          <a:p>
            <a:r>
              <a:rPr lang="en-US" altLang="en-US" dirty="0" smtClean="0"/>
              <a:t>Flood warning </a:t>
            </a:r>
            <a:r>
              <a:rPr lang="en-US" altLang="en-US" dirty="0" smtClean="0"/>
              <a:t>for emergency management</a:t>
            </a:r>
            <a:endParaRPr lang="en-US" altLang="en-US" dirty="0" smtClean="0"/>
          </a:p>
          <a:p>
            <a:r>
              <a:rPr lang="en-US" altLang="en-US" dirty="0" smtClean="0"/>
              <a:t>Reservoir operation (fill and release)</a:t>
            </a:r>
          </a:p>
          <a:p>
            <a:r>
              <a:rPr lang="en-US" altLang="en-US" dirty="0" smtClean="0"/>
              <a:t>Drought response</a:t>
            </a:r>
          </a:p>
          <a:p>
            <a:r>
              <a:rPr lang="en-US" altLang="en-US" dirty="0" smtClean="0"/>
              <a:t>Diversions from rivers for irrigation</a:t>
            </a:r>
          </a:p>
          <a:p>
            <a:r>
              <a:rPr lang="en-US" altLang="en-US" dirty="0" smtClean="0"/>
              <a:t>Public health warnings</a:t>
            </a:r>
          </a:p>
          <a:p>
            <a:endParaRPr lang="en-US" altLang="en-US" dirty="0" smtClean="0"/>
          </a:p>
          <a:p>
            <a:pPr>
              <a:buFont typeface="Wingdings" pitchFamily="2" charset="2"/>
              <a:buNone/>
            </a:pPr>
            <a:endParaRPr lang="en-US" altLang="en-US" dirty="0"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2" name="Rectangle 2"/>
          <p:cNvSpPr>
            <a:spLocks noGrp="1" noRot="1" noChangeArrowheads="1"/>
          </p:cNvSpPr>
          <p:nvPr>
            <p:ph type="title"/>
          </p:nvPr>
        </p:nvSpPr>
        <p:spPr>
          <a:xfrm>
            <a:off x="552450" y="508000"/>
            <a:ext cx="7886700" cy="668338"/>
          </a:xfrm>
        </p:spPr>
        <p:txBody>
          <a:bodyPr>
            <a:normAutofit fontScale="90000"/>
          </a:bodyPr>
          <a:lstStyle/>
          <a:p>
            <a:pPr fontAlgn="auto">
              <a:spcAft>
                <a:spcPts val="0"/>
              </a:spcAft>
              <a:defRPr/>
            </a:pPr>
            <a:r>
              <a:rPr lang="en-US" altLang="en-US" sz="4000" smtClean="0"/>
              <a:t>Long term decisions</a:t>
            </a:r>
          </a:p>
        </p:txBody>
      </p:sp>
      <p:sp>
        <p:nvSpPr>
          <p:cNvPr id="20483" name="Rectangle 3"/>
          <p:cNvSpPr>
            <a:spLocks noGrp="1" noChangeArrowheads="1"/>
          </p:cNvSpPr>
          <p:nvPr>
            <p:ph idx="1"/>
          </p:nvPr>
        </p:nvSpPr>
        <p:spPr>
          <a:xfrm>
            <a:off x="266700" y="1447800"/>
            <a:ext cx="8629650" cy="4129088"/>
          </a:xfrm>
        </p:spPr>
        <p:txBody>
          <a:bodyPr/>
          <a:lstStyle/>
          <a:p>
            <a:pPr>
              <a:lnSpc>
                <a:spcPct val="90000"/>
              </a:lnSpc>
            </a:pPr>
            <a:r>
              <a:rPr lang="en-US" altLang="en-US" dirty="0" smtClean="0"/>
              <a:t>Flood risk assessment</a:t>
            </a:r>
          </a:p>
          <a:p>
            <a:pPr>
              <a:lnSpc>
                <a:spcPct val="90000"/>
              </a:lnSpc>
            </a:pPr>
            <a:r>
              <a:rPr lang="en-US" altLang="en-US" dirty="0" smtClean="0"/>
              <a:t>Hydropower development</a:t>
            </a:r>
          </a:p>
          <a:p>
            <a:pPr>
              <a:lnSpc>
                <a:spcPct val="90000"/>
              </a:lnSpc>
            </a:pPr>
            <a:r>
              <a:rPr lang="en-US" altLang="en-US" dirty="0" smtClean="0"/>
              <a:t>Water </a:t>
            </a:r>
            <a:r>
              <a:rPr lang="en-US" altLang="en-US" dirty="0" smtClean="0"/>
              <a:t>availability (feasibility studies)</a:t>
            </a:r>
            <a:r>
              <a:rPr lang="en-US" altLang="en-US" dirty="0" smtClean="0"/>
              <a:t/>
            </a:r>
            <a:br>
              <a:rPr lang="en-US" altLang="en-US" dirty="0" smtClean="0"/>
            </a:br>
            <a:r>
              <a:rPr lang="en-US" altLang="en-US" dirty="0" smtClean="0"/>
              <a:t>- Public water supplies</a:t>
            </a:r>
            <a:br>
              <a:rPr lang="en-US" altLang="en-US" dirty="0" smtClean="0"/>
            </a:br>
            <a:r>
              <a:rPr lang="en-US" altLang="en-US" dirty="0" smtClean="0"/>
              <a:t>- Agricultural development</a:t>
            </a:r>
            <a:br>
              <a:rPr lang="en-US" altLang="en-US" dirty="0" smtClean="0"/>
            </a:br>
            <a:r>
              <a:rPr lang="en-US" altLang="en-US" dirty="0" smtClean="0"/>
              <a:t>- Industrial requirements</a:t>
            </a:r>
          </a:p>
          <a:p>
            <a:pPr>
              <a:lnSpc>
                <a:spcPct val="90000"/>
              </a:lnSpc>
            </a:pPr>
            <a:r>
              <a:rPr lang="en-US" altLang="en-US" dirty="0" smtClean="0"/>
              <a:t>Maintaining water quality to protect beneficial use</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2" name="Rectangle 2"/>
          <p:cNvSpPr>
            <a:spLocks noGrp="1" noRot="1" noChangeArrowheads="1"/>
          </p:cNvSpPr>
          <p:nvPr>
            <p:ph type="title"/>
          </p:nvPr>
        </p:nvSpPr>
        <p:spPr>
          <a:xfrm>
            <a:off x="448891" y="275244"/>
            <a:ext cx="8362602" cy="668338"/>
          </a:xfrm>
        </p:spPr>
        <p:txBody>
          <a:bodyPr>
            <a:normAutofit fontScale="90000"/>
          </a:bodyPr>
          <a:lstStyle/>
          <a:p>
            <a:pPr fontAlgn="auto">
              <a:spcAft>
                <a:spcPts val="0"/>
              </a:spcAft>
              <a:defRPr/>
            </a:pPr>
            <a:r>
              <a:rPr lang="en-US" altLang="en-US" sz="4000" dirty="0" smtClean="0"/>
              <a:t>Hydrological Information Systems</a:t>
            </a:r>
            <a:br>
              <a:rPr lang="en-US" altLang="en-US" sz="4000" dirty="0" smtClean="0"/>
            </a:br>
            <a:r>
              <a:rPr lang="en-US" altLang="en-US" sz="3100" dirty="0" smtClean="0"/>
              <a:t>The benefits are many</a:t>
            </a:r>
          </a:p>
        </p:txBody>
      </p:sp>
      <p:sp>
        <p:nvSpPr>
          <p:cNvPr id="20483" name="Rectangle 3"/>
          <p:cNvSpPr>
            <a:spLocks noGrp="1" noChangeArrowheads="1"/>
          </p:cNvSpPr>
          <p:nvPr>
            <p:ph idx="1"/>
          </p:nvPr>
        </p:nvSpPr>
        <p:spPr>
          <a:xfrm>
            <a:off x="266700" y="1447800"/>
            <a:ext cx="8629650" cy="4129088"/>
          </a:xfrm>
        </p:spPr>
        <p:txBody>
          <a:bodyPr/>
          <a:lstStyle/>
          <a:p>
            <a:pPr>
              <a:lnSpc>
                <a:spcPct val="90000"/>
              </a:lnSpc>
            </a:pPr>
            <a:r>
              <a:rPr lang="en-US" altLang="en-US" dirty="0" smtClean="0"/>
              <a:t>All of these questions and issues can be addressed by a </a:t>
            </a:r>
            <a:r>
              <a:rPr lang="en-US" altLang="en-US" dirty="0" smtClean="0"/>
              <a:t>well-designed </a:t>
            </a:r>
            <a:r>
              <a:rPr lang="en-US" altLang="en-US" dirty="0" smtClean="0"/>
              <a:t>Hydrological Information System.</a:t>
            </a:r>
          </a:p>
          <a:p>
            <a:pPr>
              <a:lnSpc>
                <a:spcPct val="90000"/>
              </a:lnSpc>
            </a:pPr>
            <a:r>
              <a:rPr lang="en-US" altLang="en-US" dirty="0" smtClean="0"/>
              <a:t>The backbone of this system is hydrological monitoring</a:t>
            </a:r>
          </a:p>
          <a:p>
            <a:pPr>
              <a:lnSpc>
                <a:spcPct val="90000"/>
              </a:lnSpc>
            </a:pPr>
            <a:r>
              <a:rPr lang="en-US" altLang="en-US" dirty="0" smtClean="0"/>
              <a:t>Build quality into the monitoring network right from the beginning. </a:t>
            </a:r>
          </a:p>
          <a:p>
            <a:pPr>
              <a:lnSpc>
                <a:spcPct val="90000"/>
              </a:lnSpc>
            </a:pPr>
            <a:r>
              <a:rPr lang="en-US" altLang="en-US" dirty="0" smtClean="0"/>
              <a:t>It may require patience and a slower start but you’ll never regret it in the end!</a:t>
            </a:r>
          </a:p>
        </p:txBody>
      </p:sp>
    </p:spTree>
    <p:extLst>
      <p:ext uri="{BB962C8B-B14F-4D97-AF65-F5344CB8AC3E}">
        <p14:creationId xmlns:p14="http://schemas.microsoft.com/office/powerpoint/2010/main" val="363531109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7362" name="Rectangle 2"/>
          <p:cNvSpPr>
            <a:spLocks noGrp="1" noRot="1" noChangeArrowheads="1"/>
          </p:cNvSpPr>
          <p:nvPr>
            <p:ph type="title"/>
          </p:nvPr>
        </p:nvSpPr>
        <p:spPr/>
        <p:txBody>
          <a:bodyPr>
            <a:normAutofit fontScale="90000"/>
          </a:bodyPr>
          <a:lstStyle/>
          <a:p>
            <a:pPr fontAlgn="auto">
              <a:spcAft>
                <a:spcPts val="0"/>
              </a:spcAft>
              <a:defRPr/>
            </a:pPr>
            <a:r>
              <a:rPr lang="en-US" altLang="en-US" sz="4000" dirty="0" smtClean="0"/>
              <a:t>Advances in Hydrological</a:t>
            </a:r>
            <a:br>
              <a:rPr lang="en-US" altLang="en-US" sz="4000" dirty="0" smtClean="0"/>
            </a:br>
            <a:r>
              <a:rPr lang="en-US" altLang="en-US" sz="4000" dirty="0" smtClean="0"/>
              <a:t>Monitoring Networks</a:t>
            </a:r>
          </a:p>
        </p:txBody>
      </p:sp>
      <p:sp>
        <p:nvSpPr>
          <p:cNvPr id="21508" name="Rectangle 4"/>
          <p:cNvSpPr>
            <a:spLocks noGrp="1" noChangeArrowheads="1"/>
          </p:cNvSpPr>
          <p:nvPr>
            <p:ph sz="half" idx="2"/>
          </p:nvPr>
        </p:nvSpPr>
        <p:spPr>
          <a:xfrm>
            <a:off x="724593" y="1778173"/>
            <a:ext cx="4038600" cy="3658351"/>
          </a:xfrm>
        </p:spPr>
        <p:txBody>
          <a:bodyPr/>
          <a:lstStyle/>
          <a:p>
            <a:r>
              <a:rPr lang="en-US" altLang="en-US" dirty="0" smtClean="0"/>
              <a:t>How are the data useful</a:t>
            </a:r>
          </a:p>
          <a:p>
            <a:r>
              <a:rPr lang="en-US" altLang="en-US" sz="3200" dirty="0" smtClean="0">
                <a:solidFill>
                  <a:srgbClr val="FFFF00"/>
                </a:solidFill>
              </a:rPr>
              <a:t>New data collection technologies</a:t>
            </a:r>
          </a:p>
          <a:p>
            <a:r>
              <a:rPr lang="en-US" altLang="en-US" dirty="0" smtClean="0"/>
              <a:t>New ways to make the data available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1006475" y="1328738"/>
            <a:ext cx="7104063" cy="4759325"/>
            <a:chOff x="0" y="0"/>
            <a:chExt cx="5760" cy="4337"/>
          </a:xfrm>
        </p:grpSpPr>
        <p:pic>
          <p:nvPicPr>
            <p:cNvPr id="22532" name="Picture 3" descr="adcp2"/>
            <p:cNvPicPr>
              <a:picLocks noChangeAspect="1" noChangeArrowheads="1"/>
            </p:cNvPicPr>
            <p:nvPr/>
          </p:nvPicPr>
          <p:blipFill>
            <a:blip r:embed="rId3">
              <a:extLst>
                <a:ext uri="{28A0092B-C50C-407E-A947-70E740481C1C}">
                  <a14:useLocalDpi xmlns:a14="http://schemas.microsoft.com/office/drawing/2010/main" val="0"/>
                </a:ext>
              </a:extLst>
            </a:blip>
            <a:srcRect l="1042" r="1042"/>
            <a:stretch>
              <a:fillRect/>
            </a:stretch>
          </p:blipFill>
          <p:spPr bwMode="auto">
            <a:xfrm>
              <a:off x="0" y="0"/>
              <a:ext cx="5760" cy="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rio"/>
            <p:cNvPicPr>
              <a:picLocks noChangeAspect="1" noChangeArrowheads="1"/>
            </p:cNvPicPr>
            <p:nvPr/>
          </p:nvPicPr>
          <p:blipFill>
            <a:blip r:embed="rId4">
              <a:extLst>
                <a:ext uri="{28A0092B-C50C-407E-A947-70E740481C1C}">
                  <a14:useLocalDpi xmlns:a14="http://schemas.microsoft.com/office/drawing/2010/main" val="0"/>
                </a:ext>
              </a:extLst>
            </a:blip>
            <a:srcRect l="2667" t="3317" r="2667" b="3317"/>
            <a:stretch>
              <a:fillRect/>
            </a:stretch>
          </p:blipFill>
          <p:spPr bwMode="auto">
            <a:xfrm>
              <a:off x="336" y="3264"/>
              <a:ext cx="1182"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Line 5"/>
            <p:cNvSpPr>
              <a:spLocks noChangeShapeType="1"/>
            </p:cNvSpPr>
            <p:nvPr/>
          </p:nvSpPr>
          <p:spPr bwMode="auto">
            <a:xfrm>
              <a:off x="1152" y="3552"/>
              <a:ext cx="1872"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31" name="Text Box 6"/>
          <p:cNvSpPr txBox="1">
            <a:spLocks noChangeArrowheads="1"/>
          </p:cNvSpPr>
          <p:nvPr/>
        </p:nvSpPr>
        <p:spPr bwMode="auto">
          <a:xfrm>
            <a:off x="609600" y="85725"/>
            <a:ext cx="75723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a:spcBef>
                <a:spcPct val="0"/>
              </a:spcBef>
              <a:buClrTx/>
              <a:buSzTx/>
              <a:buFontTx/>
              <a:buNone/>
            </a:pPr>
            <a:r>
              <a:rPr lang="en-US" altLang="en-US" sz="3600" b="1">
                <a:solidFill>
                  <a:schemeClr val="tx2"/>
                </a:solidFill>
              </a:rPr>
              <a:t>Discharge measurement </a:t>
            </a:r>
          </a:p>
          <a:p>
            <a:pPr algn="ctr">
              <a:spcBef>
                <a:spcPct val="0"/>
              </a:spcBef>
              <a:buClrTx/>
              <a:buSzTx/>
              <a:buFontTx/>
              <a:buNone/>
            </a:pPr>
            <a:r>
              <a:rPr lang="en-US" altLang="en-US" sz="3600" b="1">
                <a:solidFill>
                  <a:schemeClr val="tx2"/>
                </a:solidFill>
              </a:rPr>
              <a:t>using ADCP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958850" y="1317625"/>
            <a:ext cx="7200900" cy="4638675"/>
            <a:chOff x="-120" y="-90"/>
            <a:chExt cx="6000" cy="4500"/>
          </a:xfrm>
        </p:grpSpPr>
        <p:pic>
          <p:nvPicPr>
            <p:cNvPr id="23558" name="Picture 3" descr="adc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 y="-90"/>
              <a:ext cx="6000" cy="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4"/>
            <p:cNvSpPr>
              <a:spLocks noChangeArrowheads="1"/>
            </p:cNvSpPr>
            <p:nvPr/>
          </p:nvSpPr>
          <p:spPr bwMode="auto">
            <a:xfrm>
              <a:off x="4758" y="2991"/>
              <a:ext cx="893" cy="1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a:latin typeface="Garamond" pitchFamily="18" charset="0"/>
              </a:endParaRPr>
            </a:p>
          </p:txBody>
        </p:sp>
        <p:sp>
          <p:nvSpPr>
            <p:cNvPr id="23560" name="Rectangle 5"/>
            <p:cNvSpPr>
              <a:spLocks noChangeArrowheads="1"/>
            </p:cNvSpPr>
            <p:nvPr/>
          </p:nvSpPr>
          <p:spPr bwMode="auto">
            <a:xfrm>
              <a:off x="3771" y="2994"/>
              <a:ext cx="893" cy="1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spcBef>
                  <a:spcPct val="0"/>
                </a:spcBef>
                <a:buClrTx/>
                <a:buSzTx/>
                <a:buFontTx/>
                <a:buNone/>
              </a:pPr>
              <a:endParaRPr lang="en-US" altLang="en-US" sz="1800">
                <a:latin typeface="Garamond" pitchFamily="18" charset="0"/>
              </a:endParaRPr>
            </a:p>
          </p:txBody>
        </p:sp>
        <p:pic>
          <p:nvPicPr>
            <p:cNvPr id="23561" name="Picture 6" descr="ostether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 y="3032"/>
              <a:ext cx="82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7" descr="ostethere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 y="3024"/>
              <a:ext cx="834"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5" name="Text Box 8"/>
          <p:cNvSpPr txBox="1">
            <a:spLocks noChangeArrowheads="1"/>
          </p:cNvSpPr>
          <p:nvPr/>
        </p:nvSpPr>
        <p:spPr bwMode="auto">
          <a:xfrm>
            <a:off x="1127125" y="0"/>
            <a:ext cx="7127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3200" b="1">
                <a:solidFill>
                  <a:schemeClr val="tx2"/>
                </a:solidFill>
                <a:latin typeface="Garamond" pitchFamily="18" charset="0"/>
              </a:rPr>
              <a:t>Discharge measurement using </a:t>
            </a:r>
          </a:p>
          <a:p>
            <a:pPr algn="ctr" eaLnBrk="1" hangingPunct="1">
              <a:spcBef>
                <a:spcPct val="0"/>
              </a:spcBef>
              <a:buClrTx/>
              <a:buSzTx/>
              <a:buFontTx/>
              <a:buNone/>
            </a:pPr>
            <a:r>
              <a:rPr lang="en-US" altLang="en-US" sz="3200" b="1">
                <a:solidFill>
                  <a:schemeClr val="tx2"/>
                </a:solidFill>
                <a:latin typeface="Garamond" pitchFamily="18" charset="0"/>
              </a:rPr>
              <a:t>tethered ADCP and Riverboat</a:t>
            </a:r>
          </a:p>
        </p:txBody>
      </p:sp>
      <p:sp>
        <p:nvSpPr>
          <p:cNvPr id="23556" name="Text Box 9"/>
          <p:cNvSpPr txBox="1">
            <a:spLocks noChangeArrowheads="1"/>
          </p:cNvSpPr>
          <p:nvPr/>
        </p:nvSpPr>
        <p:spPr bwMode="auto">
          <a:xfrm>
            <a:off x="1235075" y="4240213"/>
            <a:ext cx="2419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1400" b="1">
                <a:latin typeface="Times New Roman" pitchFamily="18" charset="0"/>
              </a:rPr>
              <a:t>ADCP connected to laptop</a:t>
            </a:r>
          </a:p>
          <a:p>
            <a:pPr eaLnBrk="1" hangingPunct="1">
              <a:spcBef>
                <a:spcPct val="0"/>
              </a:spcBef>
              <a:buClrTx/>
              <a:buSzTx/>
              <a:buFontTx/>
              <a:buNone/>
            </a:pPr>
            <a:r>
              <a:rPr lang="en-US" altLang="en-US" sz="1400" b="1">
                <a:latin typeface="Times New Roman" pitchFamily="18" charset="0"/>
              </a:rPr>
              <a:t>computer using radio modem</a:t>
            </a:r>
          </a:p>
        </p:txBody>
      </p:sp>
      <p:sp>
        <p:nvSpPr>
          <p:cNvPr id="23557" name="Text Box 10"/>
          <p:cNvSpPr txBox="1">
            <a:spLocks noChangeArrowheads="1"/>
          </p:cNvSpPr>
          <p:nvPr/>
        </p:nvSpPr>
        <p:spPr bwMode="auto">
          <a:xfrm>
            <a:off x="6019800" y="6324600"/>
            <a:ext cx="1862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fontAlgn="base">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1400" b="1">
                <a:solidFill>
                  <a:schemeClr val="bg1"/>
                </a:solidFill>
                <a:latin typeface="Times New Roman" pitchFamily="18" charset="0"/>
              </a:rPr>
              <a:t>Riverboat with ADCP</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USGS-Stream">
  <a:themeElements>
    <a:clrScheme name="1_USGS-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USGS-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1_USGS-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USGS-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USGS-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USGS-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USGS-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USGS-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USGS-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USGS-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USGS-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USGS-Stream">
  <a:themeElements>
    <a:clrScheme name="1_USGS-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USGS-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1_USGS-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USGS-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USGS-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USGS-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USGS-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USGS-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USGS-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USGS-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USGS-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TotalTime>
  <Pages>8</Pages>
  <Words>1897</Words>
  <Application>Microsoft Office PowerPoint</Application>
  <PresentationFormat>On-screen Show (4:3)</PresentationFormat>
  <Paragraphs>169</Paragraphs>
  <Slides>35</Slides>
  <Notes>26</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1_USGS-Stream</vt:lpstr>
      <vt:lpstr>Apex</vt:lpstr>
      <vt:lpstr>2_USGS-Stream</vt:lpstr>
      <vt:lpstr>Overview of Hydrological Monitoring  </vt:lpstr>
      <vt:lpstr>Hydrological Monitoring Systems Applications and Technology Advances</vt:lpstr>
      <vt:lpstr>Effective management of water resources depends on accurate and timely information:</vt:lpstr>
      <vt:lpstr>Short term decisions</vt:lpstr>
      <vt:lpstr>Long term decisions</vt:lpstr>
      <vt:lpstr>Hydrological Information Systems The benefits are many</vt:lpstr>
      <vt:lpstr>Advances in Hydrological Monitoring Networks</vt:lpstr>
      <vt:lpstr>PowerPoint Presentation</vt:lpstr>
      <vt:lpstr>PowerPoint Presentation</vt:lpstr>
      <vt:lpstr>PowerPoint Presentation</vt:lpstr>
      <vt:lpstr>SonTek FlowTracker</vt:lpstr>
      <vt:lpstr>Ground-Water Monitoring</vt:lpstr>
      <vt:lpstr>Ground-Water Monitoring</vt:lpstr>
      <vt:lpstr>Water Quality Monitoring </vt:lpstr>
      <vt:lpstr>New tools are available  - In-stream continuous monitors</vt:lpstr>
      <vt:lpstr>Real-time discharge and water-quality data</vt:lpstr>
      <vt:lpstr>PowerPoint Presentation</vt:lpstr>
      <vt:lpstr>Acoustic Backscatter (ABS) can be correlated with sediment concentration in some cases.</vt:lpstr>
      <vt:lpstr>Advances in Hydrological  Monitoring Networks</vt:lpstr>
      <vt:lpstr>Real-Time Hydrologic Data</vt:lpstr>
      <vt:lpstr>PowerPoint Presentation</vt:lpstr>
      <vt:lpstr>PowerPoint Presentation</vt:lpstr>
      <vt:lpstr>PowerPoint Presentation</vt:lpstr>
      <vt:lpstr>PowerPoint Presentation</vt:lpstr>
      <vt:lpstr>Hydrological Data Network  in Ukraine</vt:lpstr>
      <vt:lpstr>Data Relay and Web Posting</vt:lpstr>
      <vt:lpstr>Kosivska River</vt:lpstr>
      <vt:lpstr>Kosivska River  Real-time Data (stage, temp, precip)</vt:lpstr>
      <vt:lpstr>Long-term Hydrologic Data</vt:lpstr>
      <vt:lpstr>StreamStats  GIS-based Watershed Analysis   Welcome to StreamStats</vt:lpstr>
      <vt:lpstr>StreamStats  GIS-based Watershed Analysis</vt:lpstr>
      <vt:lpstr>StreamStats  GIS-based Watershed Analysis</vt:lpstr>
      <vt:lpstr>StreamStats  GIS-based Watershed Analysis</vt:lpstr>
      <vt:lpstr>Overview of Hydrological Monitoring Systems</vt:lpstr>
      <vt:lpstr>Questions or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ADCP Training</dc:title>
  <dc:creator>Freeflow</dc:creator>
  <cp:lastModifiedBy>Steve Lipscomb</cp:lastModifiedBy>
  <cp:revision>7688722</cp:revision>
  <cp:lastPrinted>1998-10-28T02:06:24Z</cp:lastPrinted>
  <dcterms:created xsi:type="dcterms:W3CDTF">1995-12-09T23:28:22Z</dcterms:created>
  <dcterms:modified xsi:type="dcterms:W3CDTF">2015-04-07T16:40:23Z</dcterms:modified>
</cp:coreProperties>
</file>